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370" r:id="rId3"/>
    <p:sldId id="371" r:id="rId4"/>
    <p:sldId id="373" r:id="rId5"/>
    <p:sldId id="359" r:id="rId6"/>
    <p:sldId id="376" r:id="rId7"/>
    <p:sldId id="374" r:id="rId8"/>
    <p:sldId id="375" r:id="rId9"/>
    <p:sldId id="31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663300"/>
    <a:srgbClr val="FF0066"/>
    <a:srgbClr val="99FFCC"/>
    <a:srgbClr val="D2ECB6"/>
    <a:srgbClr val="FFCCFF"/>
    <a:srgbClr val="009900"/>
    <a:srgbClr val="333399"/>
    <a:srgbClr val="FFFF99"/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4" autoAdjust="0"/>
  </p:normalViewPr>
  <p:slideViewPr>
    <p:cSldViewPr>
      <p:cViewPr>
        <p:scale>
          <a:sx n="100" d="100"/>
          <a:sy n="100" d="100"/>
        </p:scale>
        <p:origin x="-294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image" Target="../media/image2.png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image" Target="../media/image2.png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image" Target="../media/image2.png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86783090-EC0F-4203-8585-37779BFEE2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D1A22D4F-A252-4819-8C6C-DB41031BD7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8E3615-D397-4A7A-947D-7FF17F2DD344}" type="slidenum">
              <a:rPr lang="ru-RU">
                <a:latin typeface="Arial" charset="0"/>
              </a:rPr>
              <a:pPr/>
              <a:t>1</a:t>
            </a:fld>
            <a:endParaRPr lang="ru-RU">
              <a:latin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6C78A-5BA9-4AFF-A515-03A3330FC4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1EF3F6-1C5B-4F17-BE78-DB5782308D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3D641-A8AA-4E2F-836A-D58D1D0525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1B45E-5872-4907-8139-9F515A25D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D845B-88FD-4A06-B750-F52F9F4DB7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00D17-5000-4DCE-8A27-9DD03D94E2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3F48E-A985-4DBD-8790-FDA9A45734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2DD40-E447-42BC-9536-9A7C31B178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81029-8043-4531-9A3D-42FDA24853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A0624-A883-4BE7-BD3B-E7968C3EAA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C243B-3A12-4F16-9DAC-56D4719EF0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A5128-4469-408F-94E1-BB002078DB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fld id="{AABF8697-D80A-4973-AA37-420965A6EC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jpeg"/><Relationship Id="rId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404813"/>
            <a:ext cx="7477156" cy="3744912"/>
          </a:xfrm>
        </p:spPr>
        <p:txBody>
          <a:bodyPr/>
          <a:lstStyle/>
          <a:p>
            <a:pPr eaLnBrk="1" hangingPunct="1"/>
            <a:r>
              <a:rPr lang="ru-RU" sz="3200" b="1" i="1" dirty="0" smtClean="0">
                <a:solidFill>
                  <a:schemeClr val="accent6">
                    <a:lumMod val="75000"/>
                  </a:schemeClr>
                </a:solidFill>
              </a:rPr>
              <a:t>О роли отраслевых сообществ по информационной безопасности: пример кредитно-финансовой сферы</a:t>
            </a:r>
            <a:endParaRPr lang="ru-RU" sz="20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862388"/>
            <a:ext cx="7148513" cy="2879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b="1" dirty="0" err="1" smtClean="0">
                <a:solidFill>
                  <a:srgbClr val="FF3300"/>
                </a:solidFill>
              </a:rPr>
              <a:t>А.Н.Велигура</a:t>
            </a:r>
            <a:r>
              <a:rPr lang="ru-RU" sz="2400" b="1" dirty="0" smtClean="0">
                <a:solidFill>
                  <a:srgbClr val="FF3300"/>
                </a:solidFill>
              </a:rPr>
              <a:t>, </a:t>
            </a:r>
            <a:r>
              <a:rPr lang="en-US" sz="2400" b="1" dirty="0" smtClean="0">
                <a:solidFill>
                  <a:srgbClr val="FF3300"/>
                </a:solidFill>
              </a:rPr>
              <a:t>CISA</a:t>
            </a:r>
            <a:endParaRPr lang="ru-RU" sz="2400" b="1" dirty="0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sz="1600" b="1" dirty="0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Председатель комитета по информационной безопасности Ассоциации российских банков </a:t>
            </a:r>
          </a:p>
          <a:p>
            <a:pPr eaLnBrk="1" hangingPunct="1">
              <a:lnSpc>
                <a:spcPct val="80000"/>
              </a:lnSpc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Заместитель генерального директора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ООО «АНДЭК </a:t>
            </a:r>
            <a:r>
              <a:rPr lang="ru-RU" sz="2000" dirty="0" err="1" smtClean="0"/>
              <a:t>Технолоджиз</a:t>
            </a:r>
            <a:r>
              <a:rPr lang="ru-RU" sz="2000" dirty="0" smtClean="0"/>
              <a:t>»</a:t>
            </a:r>
            <a:r>
              <a:rPr lang="ru-RU" sz="1400" b="1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dirty="0" smtClean="0"/>
              <a:t> </a:t>
            </a:r>
          </a:p>
        </p:txBody>
      </p:sp>
      <p:sp>
        <p:nvSpPr>
          <p:cNvPr id="1030" name="Rectangle 4"/>
          <p:cNvSpPr>
            <a:spLocks noChangeArrowheads="1"/>
          </p:cNvSpPr>
          <p:nvPr/>
        </p:nvSpPr>
        <p:spPr bwMode="auto">
          <a:xfrm>
            <a:off x="0" y="0"/>
            <a:ext cx="1403350" cy="6858000"/>
          </a:xfrm>
          <a:prstGeom prst="rect">
            <a:avLst/>
          </a:prstGeom>
          <a:solidFill>
            <a:srgbClr val="0074C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1" name="Line 5"/>
          <p:cNvSpPr>
            <a:spLocks noChangeShapeType="1"/>
          </p:cNvSpPr>
          <p:nvPr/>
        </p:nvSpPr>
        <p:spPr bwMode="auto">
          <a:xfrm>
            <a:off x="1403350" y="6524625"/>
            <a:ext cx="77406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0" y="0"/>
            <a:ext cx="1403350" cy="6858000"/>
          </a:xfrm>
          <a:prstGeom prst="rect">
            <a:avLst/>
          </a:prstGeom>
          <a:solidFill>
            <a:srgbClr val="0074C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033" name="Group 7"/>
          <p:cNvGrpSpPr>
            <a:grpSpLocks/>
          </p:cNvGrpSpPr>
          <p:nvPr/>
        </p:nvGrpSpPr>
        <p:grpSpPr bwMode="auto">
          <a:xfrm>
            <a:off x="107950" y="6524625"/>
            <a:ext cx="1150938" cy="276225"/>
            <a:chOff x="113" y="527"/>
            <a:chExt cx="1134" cy="272"/>
          </a:xfrm>
        </p:grpSpPr>
        <p:sp>
          <p:nvSpPr>
            <p:cNvPr id="1063" name="Rectangle 8"/>
            <p:cNvSpPr>
              <a:spLocks noChangeArrowheads="1"/>
            </p:cNvSpPr>
            <p:nvPr/>
          </p:nvSpPr>
          <p:spPr bwMode="auto">
            <a:xfrm>
              <a:off x="113" y="527"/>
              <a:ext cx="1134" cy="2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027" name="Object 9"/>
            <p:cNvGraphicFramePr>
              <a:graphicFrameLocks noChangeAspect="1"/>
            </p:cNvGraphicFramePr>
            <p:nvPr/>
          </p:nvGraphicFramePr>
          <p:xfrm>
            <a:off x="158" y="573"/>
            <a:ext cx="1043" cy="189"/>
          </p:xfrm>
          <a:graphic>
            <a:graphicData uri="http://schemas.openxmlformats.org/presentationml/2006/ole">
              <p:oleObj spid="_x0000_s1027" name="Image" r:id="rId4" imgW="4546032" imgH="825106" progId="">
                <p:embed/>
              </p:oleObj>
            </a:graphicData>
          </a:graphic>
        </p:graphicFrame>
      </p:grp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8459788" y="6524625"/>
            <a:ext cx="0" cy="333375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1403350" y="6524625"/>
            <a:ext cx="77406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1403350" y="6597650"/>
            <a:ext cx="69850" cy="214313"/>
          </a:xfrm>
          <a:prstGeom prst="rect">
            <a:avLst/>
          </a:prstGeom>
          <a:solidFill>
            <a:srgbClr val="BFD1E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188913"/>
            <a:ext cx="323850" cy="73025"/>
          </a:xfrm>
          <a:prstGeom prst="rect">
            <a:avLst/>
          </a:prstGeom>
          <a:solidFill>
            <a:srgbClr val="FF010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8" name="Oval 14"/>
          <p:cNvSpPr>
            <a:spLocks noChangeArrowheads="1"/>
          </p:cNvSpPr>
          <p:nvPr/>
        </p:nvSpPr>
        <p:spPr bwMode="auto">
          <a:xfrm>
            <a:off x="323850" y="619125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9" name="Oval 15"/>
          <p:cNvSpPr>
            <a:spLocks noChangeArrowheads="1"/>
          </p:cNvSpPr>
          <p:nvPr/>
        </p:nvSpPr>
        <p:spPr bwMode="auto">
          <a:xfrm>
            <a:off x="755650" y="619125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40" name="Oval 16"/>
          <p:cNvSpPr>
            <a:spLocks noChangeArrowheads="1"/>
          </p:cNvSpPr>
          <p:nvPr/>
        </p:nvSpPr>
        <p:spPr bwMode="auto">
          <a:xfrm>
            <a:off x="325438" y="1050925"/>
            <a:ext cx="217487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41" name="Oval 17"/>
          <p:cNvSpPr>
            <a:spLocks noChangeArrowheads="1"/>
          </p:cNvSpPr>
          <p:nvPr/>
        </p:nvSpPr>
        <p:spPr bwMode="auto">
          <a:xfrm>
            <a:off x="757238" y="1050925"/>
            <a:ext cx="217487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42" name="Oval 18"/>
          <p:cNvSpPr>
            <a:spLocks noChangeArrowheads="1"/>
          </p:cNvSpPr>
          <p:nvPr/>
        </p:nvSpPr>
        <p:spPr bwMode="auto">
          <a:xfrm>
            <a:off x="325438" y="14843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43" name="Oval 19"/>
          <p:cNvSpPr>
            <a:spLocks noChangeArrowheads="1"/>
          </p:cNvSpPr>
          <p:nvPr/>
        </p:nvSpPr>
        <p:spPr bwMode="auto">
          <a:xfrm>
            <a:off x="327025" y="19161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44" name="Oval 20"/>
          <p:cNvSpPr>
            <a:spLocks noChangeArrowheads="1"/>
          </p:cNvSpPr>
          <p:nvPr/>
        </p:nvSpPr>
        <p:spPr bwMode="auto">
          <a:xfrm>
            <a:off x="758825" y="19161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45" name="Oval 21"/>
          <p:cNvSpPr>
            <a:spLocks noChangeArrowheads="1"/>
          </p:cNvSpPr>
          <p:nvPr/>
        </p:nvSpPr>
        <p:spPr bwMode="auto">
          <a:xfrm>
            <a:off x="325438" y="23479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46" name="Oval 22"/>
          <p:cNvSpPr>
            <a:spLocks noChangeArrowheads="1"/>
          </p:cNvSpPr>
          <p:nvPr/>
        </p:nvSpPr>
        <p:spPr bwMode="auto">
          <a:xfrm>
            <a:off x="757238" y="23479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auto">
          <a:xfrm>
            <a:off x="865188" y="769938"/>
            <a:ext cx="0" cy="1295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auto">
          <a:xfrm>
            <a:off x="434975" y="1538288"/>
            <a:ext cx="0" cy="9683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49" name="Line 25"/>
          <p:cNvSpPr>
            <a:spLocks noChangeShapeType="1"/>
          </p:cNvSpPr>
          <p:nvPr/>
        </p:nvSpPr>
        <p:spPr bwMode="auto">
          <a:xfrm>
            <a:off x="0" y="727075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50" name="Line 26"/>
          <p:cNvSpPr>
            <a:spLocks noChangeShapeType="1"/>
          </p:cNvSpPr>
          <p:nvPr/>
        </p:nvSpPr>
        <p:spPr bwMode="auto">
          <a:xfrm>
            <a:off x="0" y="1158875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51" name="Line 27"/>
          <p:cNvSpPr>
            <a:spLocks noChangeShapeType="1"/>
          </p:cNvSpPr>
          <p:nvPr/>
        </p:nvSpPr>
        <p:spPr bwMode="auto">
          <a:xfrm>
            <a:off x="0" y="1590675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52" name="Line 28"/>
          <p:cNvSpPr>
            <a:spLocks noChangeShapeType="1"/>
          </p:cNvSpPr>
          <p:nvPr/>
        </p:nvSpPr>
        <p:spPr bwMode="auto">
          <a:xfrm>
            <a:off x="0" y="2027238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53" name="Line 29"/>
          <p:cNvSpPr>
            <a:spLocks noChangeShapeType="1"/>
          </p:cNvSpPr>
          <p:nvPr/>
        </p:nvSpPr>
        <p:spPr bwMode="auto">
          <a:xfrm>
            <a:off x="0" y="2459038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54" name="Oval 30"/>
          <p:cNvSpPr>
            <a:spLocks noChangeArrowheads="1"/>
          </p:cNvSpPr>
          <p:nvPr/>
        </p:nvSpPr>
        <p:spPr bwMode="auto">
          <a:xfrm>
            <a:off x="1308100" y="6207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55" name="Oval 31"/>
          <p:cNvSpPr>
            <a:spLocks noChangeArrowheads="1"/>
          </p:cNvSpPr>
          <p:nvPr/>
        </p:nvSpPr>
        <p:spPr bwMode="auto">
          <a:xfrm>
            <a:off x="1309688" y="10525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56" name="Oval 32"/>
          <p:cNvSpPr>
            <a:spLocks noChangeArrowheads="1"/>
          </p:cNvSpPr>
          <p:nvPr/>
        </p:nvSpPr>
        <p:spPr bwMode="auto">
          <a:xfrm>
            <a:off x="1311275" y="1917700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57" name="Oval 33"/>
          <p:cNvSpPr>
            <a:spLocks noChangeArrowheads="1"/>
          </p:cNvSpPr>
          <p:nvPr/>
        </p:nvSpPr>
        <p:spPr bwMode="auto">
          <a:xfrm>
            <a:off x="1309688" y="2349500"/>
            <a:ext cx="217487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58" name="Line 34"/>
          <p:cNvSpPr>
            <a:spLocks noChangeShapeType="1"/>
          </p:cNvSpPr>
          <p:nvPr/>
        </p:nvSpPr>
        <p:spPr bwMode="auto">
          <a:xfrm flipH="1" flipV="1">
            <a:off x="140335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59" name="Oval 35"/>
          <p:cNvSpPr>
            <a:spLocks noChangeArrowheads="1"/>
          </p:cNvSpPr>
          <p:nvPr/>
        </p:nvSpPr>
        <p:spPr bwMode="auto">
          <a:xfrm>
            <a:off x="-146050" y="6207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60" name="Oval 36"/>
          <p:cNvSpPr>
            <a:spLocks noChangeArrowheads="1"/>
          </p:cNvSpPr>
          <p:nvPr/>
        </p:nvSpPr>
        <p:spPr bwMode="auto">
          <a:xfrm>
            <a:off x="-144463" y="1482725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61" name="Oval 37"/>
          <p:cNvSpPr>
            <a:spLocks noChangeArrowheads="1"/>
          </p:cNvSpPr>
          <p:nvPr/>
        </p:nvSpPr>
        <p:spPr bwMode="auto">
          <a:xfrm>
            <a:off x="-142875" y="1917700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62" name="Oval 38"/>
          <p:cNvSpPr>
            <a:spLocks noChangeArrowheads="1"/>
          </p:cNvSpPr>
          <p:nvPr/>
        </p:nvSpPr>
        <p:spPr bwMode="auto">
          <a:xfrm>
            <a:off x="-144463" y="2349500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026" name="Object 39"/>
          <p:cNvGraphicFramePr>
            <a:graphicFrameLocks noChangeAspect="1"/>
          </p:cNvGraphicFramePr>
          <p:nvPr/>
        </p:nvGraphicFramePr>
        <p:xfrm>
          <a:off x="8459788" y="6421438"/>
          <a:ext cx="684212" cy="463550"/>
        </p:xfrm>
        <a:graphic>
          <a:graphicData uri="http://schemas.openxmlformats.org/presentationml/2006/ole">
            <p:oleObj spid="_x0000_s1026" name="Bitmap Image" r:id="rId5" imgW="1276190" imgH="609524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0" y="0"/>
            <a:ext cx="1403350" cy="6858000"/>
          </a:xfrm>
          <a:prstGeom prst="rect">
            <a:avLst/>
          </a:prstGeom>
          <a:solidFill>
            <a:srgbClr val="0074C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3" name="Text Box 3"/>
          <p:cNvSpPr txBox="1">
            <a:spLocks noChangeArrowheads="1"/>
          </p:cNvSpPr>
          <p:nvPr/>
        </p:nvSpPr>
        <p:spPr bwMode="auto">
          <a:xfrm>
            <a:off x="8459788" y="6597650"/>
            <a:ext cx="6842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00">
                <a:solidFill>
                  <a:srgbClr val="969696"/>
                </a:solidFill>
                <a:latin typeface="Verdana" pitchFamily="34" charset="0"/>
              </a:rPr>
              <a:t>5 / 23</a:t>
            </a:r>
          </a:p>
        </p:txBody>
      </p:sp>
      <p:sp>
        <p:nvSpPr>
          <p:cNvPr id="2054" name="Line 4"/>
          <p:cNvSpPr>
            <a:spLocks noChangeShapeType="1"/>
          </p:cNvSpPr>
          <p:nvPr/>
        </p:nvSpPr>
        <p:spPr bwMode="auto">
          <a:xfrm>
            <a:off x="1403350" y="6524625"/>
            <a:ext cx="77406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8459788" y="6524625"/>
            <a:ext cx="684212" cy="333375"/>
          </a:xfrm>
          <a:prstGeom prst="rect">
            <a:avLst/>
          </a:prstGeom>
          <a:solidFill>
            <a:srgbClr val="E6E6E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0" y="0"/>
            <a:ext cx="1403350" cy="6858000"/>
          </a:xfrm>
          <a:prstGeom prst="rect">
            <a:avLst/>
          </a:prstGeom>
          <a:solidFill>
            <a:srgbClr val="0074C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07950" y="6524625"/>
            <a:ext cx="1150938" cy="276225"/>
            <a:chOff x="113" y="527"/>
            <a:chExt cx="1134" cy="272"/>
          </a:xfrm>
        </p:grpSpPr>
        <p:sp>
          <p:nvSpPr>
            <p:cNvPr id="2098" name="Rectangle 8"/>
            <p:cNvSpPr>
              <a:spLocks noChangeArrowheads="1"/>
            </p:cNvSpPr>
            <p:nvPr/>
          </p:nvSpPr>
          <p:spPr bwMode="auto">
            <a:xfrm>
              <a:off x="113" y="527"/>
              <a:ext cx="1134" cy="2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2051" name="Object 9"/>
            <p:cNvGraphicFramePr>
              <a:graphicFrameLocks noChangeAspect="1"/>
            </p:cNvGraphicFramePr>
            <p:nvPr/>
          </p:nvGraphicFramePr>
          <p:xfrm>
            <a:off x="158" y="573"/>
            <a:ext cx="1043" cy="189"/>
          </p:xfrm>
          <a:graphic>
            <a:graphicData uri="http://schemas.openxmlformats.org/presentationml/2006/ole">
              <p:oleObj spid="_x0000_s48131" name="Image" r:id="rId3" imgW="4546032" imgH="825106" progId="">
                <p:embed/>
              </p:oleObj>
            </a:graphicData>
          </a:graphic>
        </p:graphicFrame>
      </p:grp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8459788" y="6524625"/>
            <a:ext cx="0" cy="333375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1403350" y="6597650"/>
            <a:ext cx="69850" cy="214313"/>
          </a:xfrm>
          <a:prstGeom prst="rect">
            <a:avLst/>
          </a:prstGeom>
          <a:solidFill>
            <a:srgbClr val="BFD1E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188913"/>
            <a:ext cx="323850" cy="73025"/>
          </a:xfrm>
          <a:prstGeom prst="rect">
            <a:avLst/>
          </a:prstGeom>
          <a:solidFill>
            <a:srgbClr val="FF010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1" name="Oval 13"/>
          <p:cNvSpPr>
            <a:spLocks noChangeArrowheads="1"/>
          </p:cNvSpPr>
          <p:nvPr/>
        </p:nvSpPr>
        <p:spPr bwMode="auto">
          <a:xfrm>
            <a:off x="323850" y="619125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2" name="Oval 14"/>
          <p:cNvSpPr>
            <a:spLocks noChangeArrowheads="1"/>
          </p:cNvSpPr>
          <p:nvPr/>
        </p:nvSpPr>
        <p:spPr bwMode="auto">
          <a:xfrm>
            <a:off x="755650" y="619125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3" name="Oval 15"/>
          <p:cNvSpPr>
            <a:spLocks noChangeArrowheads="1"/>
          </p:cNvSpPr>
          <p:nvPr/>
        </p:nvSpPr>
        <p:spPr bwMode="auto">
          <a:xfrm>
            <a:off x="325438" y="1050925"/>
            <a:ext cx="217487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4" name="Oval 16"/>
          <p:cNvSpPr>
            <a:spLocks noChangeArrowheads="1"/>
          </p:cNvSpPr>
          <p:nvPr/>
        </p:nvSpPr>
        <p:spPr bwMode="auto">
          <a:xfrm>
            <a:off x="757238" y="1050925"/>
            <a:ext cx="217487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5" name="Oval 17"/>
          <p:cNvSpPr>
            <a:spLocks noChangeArrowheads="1"/>
          </p:cNvSpPr>
          <p:nvPr/>
        </p:nvSpPr>
        <p:spPr bwMode="auto">
          <a:xfrm>
            <a:off x="325438" y="14843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6" name="Oval 18"/>
          <p:cNvSpPr>
            <a:spLocks noChangeArrowheads="1"/>
          </p:cNvSpPr>
          <p:nvPr/>
        </p:nvSpPr>
        <p:spPr bwMode="auto">
          <a:xfrm>
            <a:off x="327025" y="19161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7" name="Oval 19"/>
          <p:cNvSpPr>
            <a:spLocks noChangeArrowheads="1"/>
          </p:cNvSpPr>
          <p:nvPr/>
        </p:nvSpPr>
        <p:spPr bwMode="auto">
          <a:xfrm>
            <a:off x="758825" y="19161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8" name="Oval 20"/>
          <p:cNvSpPr>
            <a:spLocks noChangeArrowheads="1"/>
          </p:cNvSpPr>
          <p:nvPr/>
        </p:nvSpPr>
        <p:spPr bwMode="auto">
          <a:xfrm>
            <a:off x="325438" y="23479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9" name="Oval 21"/>
          <p:cNvSpPr>
            <a:spLocks noChangeArrowheads="1"/>
          </p:cNvSpPr>
          <p:nvPr/>
        </p:nvSpPr>
        <p:spPr bwMode="auto">
          <a:xfrm>
            <a:off x="757238" y="23479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70" name="Line 22"/>
          <p:cNvSpPr>
            <a:spLocks noChangeShapeType="1"/>
          </p:cNvSpPr>
          <p:nvPr/>
        </p:nvSpPr>
        <p:spPr bwMode="auto">
          <a:xfrm>
            <a:off x="865188" y="769938"/>
            <a:ext cx="0" cy="1295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>
            <a:off x="434975" y="1538288"/>
            <a:ext cx="0" cy="9683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>
            <a:off x="0" y="727075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3" name="Line 25"/>
          <p:cNvSpPr>
            <a:spLocks noChangeShapeType="1"/>
          </p:cNvSpPr>
          <p:nvPr/>
        </p:nvSpPr>
        <p:spPr bwMode="auto">
          <a:xfrm>
            <a:off x="0" y="1158875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4" name="Line 26"/>
          <p:cNvSpPr>
            <a:spLocks noChangeShapeType="1"/>
          </p:cNvSpPr>
          <p:nvPr/>
        </p:nvSpPr>
        <p:spPr bwMode="auto">
          <a:xfrm>
            <a:off x="0" y="1590675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>
            <a:off x="0" y="2027238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6" name="Line 28"/>
          <p:cNvSpPr>
            <a:spLocks noChangeShapeType="1"/>
          </p:cNvSpPr>
          <p:nvPr/>
        </p:nvSpPr>
        <p:spPr bwMode="auto">
          <a:xfrm>
            <a:off x="0" y="2459038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7" name="Oval 29"/>
          <p:cNvSpPr>
            <a:spLocks noChangeArrowheads="1"/>
          </p:cNvSpPr>
          <p:nvPr/>
        </p:nvSpPr>
        <p:spPr bwMode="auto">
          <a:xfrm>
            <a:off x="1308100" y="6207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78" name="Oval 30"/>
          <p:cNvSpPr>
            <a:spLocks noChangeArrowheads="1"/>
          </p:cNvSpPr>
          <p:nvPr/>
        </p:nvSpPr>
        <p:spPr bwMode="auto">
          <a:xfrm>
            <a:off x="1309688" y="10525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79" name="Oval 31"/>
          <p:cNvSpPr>
            <a:spLocks noChangeArrowheads="1"/>
          </p:cNvSpPr>
          <p:nvPr/>
        </p:nvSpPr>
        <p:spPr bwMode="auto">
          <a:xfrm>
            <a:off x="1311275" y="1917700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80" name="Oval 32"/>
          <p:cNvSpPr>
            <a:spLocks noChangeArrowheads="1"/>
          </p:cNvSpPr>
          <p:nvPr/>
        </p:nvSpPr>
        <p:spPr bwMode="auto">
          <a:xfrm>
            <a:off x="1309688" y="2349500"/>
            <a:ext cx="217487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81" name="Line 33"/>
          <p:cNvSpPr>
            <a:spLocks noChangeShapeType="1"/>
          </p:cNvSpPr>
          <p:nvPr/>
        </p:nvSpPr>
        <p:spPr bwMode="auto">
          <a:xfrm flipH="1" flipV="1">
            <a:off x="140335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82" name="Oval 34"/>
          <p:cNvSpPr>
            <a:spLocks noChangeArrowheads="1"/>
          </p:cNvSpPr>
          <p:nvPr/>
        </p:nvSpPr>
        <p:spPr bwMode="auto">
          <a:xfrm>
            <a:off x="-146050" y="6207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83" name="Oval 35"/>
          <p:cNvSpPr>
            <a:spLocks noChangeArrowheads="1"/>
          </p:cNvSpPr>
          <p:nvPr/>
        </p:nvSpPr>
        <p:spPr bwMode="auto">
          <a:xfrm>
            <a:off x="-144463" y="1482725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84" name="Oval 36"/>
          <p:cNvSpPr>
            <a:spLocks noChangeArrowheads="1"/>
          </p:cNvSpPr>
          <p:nvPr/>
        </p:nvSpPr>
        <p:spPr bwMode="auto">
          <a:xfrm>
            <a:off x="-142875" y="1917700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85" name="Oval 37"/>
          <p:cNvSpPr>
            <a:spLocks noChangeArrowheads="1"/>
          </p:cNvSpPr>
          <p:nvPr/>
        </p:nvSpPr>
        <p:spPr bwMode="auto">
          <a:xfrm>
            <a:off x="-144463" y="2349500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2050" name="Object 39"/>
          <p:cNvGraphicFramePr>
            <a:graphicFrameLocks noChangeAspect="1"/>
          </p:cNvGraphicFramePr>
          <p:nvPr>
            <p:ph sz="half" idx="4294967295"/>
          </p:nvPr>
        </p:nvGraphicFramePr>
        <p:xfrm>
          <a:off x="8459788" y="6405563"/>
          <a:ext cx="684212" cy="479425"/>
        </p:xfrm>
        <a:graphic>
          <a:graphicData uri="http://schemas.openxmlformats.org/presentationml/2006/ole">
            <p:oleObj spid="_x0000_s48130" name="Bitmap Image" r:id="rId4" imgW="1276190" imgH="609524" progId="PBrush">
              <p:embed/>
            </p:oleObj>
          </a:graphicData>
        </a:graphic>
      </p:graphicFrame>
      <p:sp>
        <p:nvSpPr>
          <p:cNvPr id="51" name="Заголовок 50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715272" cy="1143000"/>
          </a:xfrm>
        </p:spPr>
        <p:txBody>
          <a:bodyPr/>
          <a:lstStyle/>
          <a:p>
            <a:pPr lvl="0"/>
            <a:r>
              <a:rPr lang="ru-RU" sz="2400" b="1" dirty="0" smtClean="0">
                <a:solidFill>
                  <a:srgbClr val="002060"/>
                </a:solidFill>
              </a:rPr>
              <a:t>Межкорпоративное </a:t>
            </a:r>
            <a:r>
              <a:rPr lang="ru-RU" sz="2400" b="1" dirty="0" smtClean="0">
                <a:solidFill>
                  <a:srgbClr val="002060"/>
                </a:solidFill>
              </a:rPr>
              <a:t>взаимодействие – примеры отраслевых сообществ: 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ассоциации</a:t>
            </a:r>
            <a:r>
              <a:rPr lang="ru-RU" sz="2400" b="1" dirty="0" smtClean="0">
                <a:solidFill>
                  <a:srgbClr val="002060"/>
                </a:solidFill>
              </a:rPr>
              <a:t>, комитеты и т.п.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53" name="Rectangle 2"/>
          <p:cNvSpPr txBox="1">
            <a:spLocks noChangeArrowheads="1"/>
          </p:cNvSpPr>
          <p:nvPr/>
        </p:nvSpPr>
        <p:spPr bwMode="auto">
          <a:xfrm>
            <a:off x="457200" y="288911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4" name="Rectangle 3"/>
          <p:cNvSpPr txBox="1">
            <a:spLocks noChangeArrowheads="1"/>
          </p:cNvSpPr>
          <p:nvPr/>
        </p:nvSpPr>
        <p:spPr bwMode="auto">
          <a:xfrm>
            <a:off x="1428728" y="1600200"/>
            <a:ext cx="7572428" cy="490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Ассоциации производителей</a:t>
            </a: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kumimoji="0" lang="ru-RU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Ассоциация защиты информации (АЗИ)</a:t>
            </a:r>
            <a:endParaRPr lang="ru-RU" i="1" dirty="0" smtClean="0"/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lang="ru-RU" sz="2400" i="1" kern="0" dirty="0" smtClean="0">
                <a:latin typeface="+mn-lt"/>
              </a:rPr>
              <a:t>ЕВРААС</a:t>
            </a:r>
          </a:p>
          <a:p>
            <a:pPr marL="342900" lvl="0" indent="-342900" eaLnBrk="0" hangingPunct="0">
              <a:spcBef>
                <a:spcPct val="20000"/>
              </a:spcBef>
            </a:pPr>
            <a:r>
              <a:rPr lang="ru-RU" sz="2400" kern="0" dirty="0" smtClean="0">
                <a:solidFill>
                  <a:srgbClr val="C00000"/>
                </a:solidFill>
                <a:latin typeface="+mn-lt"/>
              </a:rPr>
              <a:t>Комитеты (подкомитеты) 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 ИБ в </a:t>
            </a:r>
            <a:r>
              <a:rPr lang="ru-RU" sz="2400" kern="0" dirty="0" smtClean="0">
                <a:solidFill>
                  <a:srgbClr val="C00000"/>
                </a:solidFill>
                <a:latin typeface="+mn-lt"/>
              </a:rPr>
              <a:t>ассоциациях </a:t>
            </a:r>
          </a:p>
          <a:p>
            <a:pPr marL="342900" lvl="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400" i="1" kern="0" dirty="0" smtClean="0">
                <a:latin typeface="+mn-lt"/>
              </a:rPr>
              <a:t>(АРБ, АДЭ</a:t>
            </a:r>
            <a:r>
              <a:rPr kumimoji="0" lang="ru-RU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ТПП, </a:t>
            </a:r>
            <a:r>
              <a:rPr lang="ru-RU" sz="2400" i="1" kern="0" dirty="0" smtClean="0">
                <a:latin typeface="+mn-lt"/>
              </a:rPr>
              <a:t>АРЧЕ</a:t>
            </a:r>
            <a:r>
              <a:rPr lang="en-US" sz="2400" i="1" kern="0" dirty="0" smtClean="0">
                <a:latin typeface="+mn-lt"/>
              </a:rPr>
              <a:t> </a:t>
            </a:r>
            <a:r>
              <a:rPr kumimoji="0" lang="ru-RU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 </a:t>
            </a:r>
            <a:r>
              <a:rPr kumimoji="0" lang="ru-RU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др.)</a:t>
            </a:r>
          </a:p>
          <a:p>
            <a:pPr marL="342900" lvl="0" indent="-342900" eaLnBrk="0" hangingPunct="0">
              <a:spcBef>
                <a:spcPct val="20000"/>
              </a:spcBef>
            </a:pPr>
            <a:r>
              <a:rPr lang="ru-RU" sz="2400" kern="0" dirty="0" smtClean="0">
                <a:latin typeface="+mn-lt"/>
              </a:rPr>
              <a:t>		</a:t>
            </a:r>
            <a:r>
              <a:rPr lang="en-US" sz="2400" kern="0" dirty="0" smtClean="0">
                <a:latin typeface="+mn-lt"/>
              </a:rPr>
              <a:t>	</a:t>
            </a:r>
            <a:r>
              <a:rPr lang="ru-RU" sz="2400" kern="0" dirty="0" smtClean="0">
                <a:solidFill>
                  <a:srgbClr val="C00000"/>
                </a:solidFill>
                <a:latin typeface="+mn-lt"/>
              </a:rPr>
              <a:t>Прочие 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0" lvl="3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400" i="1" kern="0" dirty="0" err="1" smtClean="0"/>
              <a:t>РусКрипто</a:t>
            </a:r>
            <a:endParaRPr lang="ru-RU" sz="2400" i="1" kern="0" dirty="0" smtClean="0"/>
          </a:p>
          <a:p>
            <a:pPr marL="342900" indent="-342900" eaLnBrk="0" hangingPunct="0">
              <a:spcBef>
                <a:spcPct val="20000"/>
              </a:spcBef>
            </a:pPr>
            <a:r>
              <a:rPr lang="ru-RU" sz="2400" kern="0" dirty="0" smtClean="0">
                <a:solidFill>
                  <a:srgbClr val="C00000"/>
                </a:solidFill>
              </a:rPr>
              <a:t>Технические </a:t>
            </a:r>
            <a:r>
              <a:rPr lang="ru-RU" sz="2400" kern="0" dirty="0" smtClean="0">
                <a:solidFill>
                  <a:srgbClr val="C00000"/>
                </a:solidFill>
              </a:rPr>
              <a:t>комитеты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ru-RU" sz="2400" kern="0" dirty="0" smtClean="0">
                <a:solidFill>
                  <a:srgbClr val="C00000"/>
                </a:solidFill>
              </a:rPr>
              <a:t>по стандартизации </a:t>
            </a:r>
            <a:r>
              <a:rPr lang="ru-RU" sz="2400" kern="0" dirty="0" err="1" smtClean="0">
                <a:solidFill>
                  <a:srgbClr val="C00000"/>
                </a:solidFill>
              </a:rPr>
              <a:t>Ростехрегулирования</a:t>
            </a:r>
            <a:endParaRPr lang="ru-RU" sz="2400" kern="0" dirty="0" smtClean="0">
              <a:solidFill>
                <a:srgbClr val="C000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400" i="1" kern="0" dirty="0" smtClean="0"/>
              <a:t>ТК 362 «Защита информации»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400" i="1" kern="0" dirty="0" smtClean="0"/>
              <a:t>ТК 26 </a:t>
            </a:r>
            <a:r>
              <a:rPr lang="en-US" sz="2400" i="1" kern="0" dirty="0" smtClean="0"/>
              <a:t>«</a:t>
            </a:r>
            <a:r>
              <a:rPr lang="en-US" sz="2400" i="1" kern="0" dirty="0" err="1" smtClean="0"/>
              <a:t>Криптографическая</a:t>
            </a:r>
            <a:r>
              <a:rPr lang="en-US" sz="2400" i="1" kern="0" dirty="0" smtClean="0"/>
              <a:t> </a:t>
            </a:r>
            <a:r>
              <a:rPr lang="en-US" sz="2400" i="1" kern="0" dirty="0" err="1" smtClean="0"/>
              <a:t>защита</a:t>
            </a:r>
            <a:r>
              <a:rPr lang="en-US" sz="2400" i="1" kern="0" dirty="0" smtClean="0"/>
              <a:t> </a:t>
            </a:r>
            <a:r>
              <a:rPr lang="en-US" sz="2400" i="1" kern="0" dirty="0" err="1" smtClean="0"/>
              <a:t>информации</a:t>
            </a:r>
            <a:r>
              <a:rPr lang="en-US" sz="2400" i="1" kern="0" dirty="0" smtClean="0"/>
              <a:t>» </a:t>
            </a:r>
            <a:endParaRPr lang="ru-RU" sz="2400" i="1" kern="0" dirty="0" smtClean="0"/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endParaRPr lang="ru-RU" sz="2400" kern="0" dirty="0" smtClean="0"/>
          </a:p>
          <a:p>
            <a:pPr marL="342900" lvl="0" indent="-342900" eaLnBrk="0" hangingPunct="0">
              <a:spcBef>
                <a:spcPct val="20000"/>
              </a:spcBef>
            </a:pP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0" y="0"/>
            <a:ext cx="1403350" cy="6858000"/>
          </a:xfrm>
          <a:prstGeom prst="rect">
            <a:avLst/>
          </a:prstGeom>
          <a:solidFill>
            <a:srgbClr val="0074C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3" name="Text Box 3"/>
          <p:cNvSpPr txBox="1">
            <a:spLocks noChangeArrowheads="1"/>
          </p:cNvSpPr>
          <p:nvPr/>
        </p:nvSpPr>
        <p:spPr bwMode="auto">
          <a:xfrm>
            <a:off x="8459788" y="6597650"/>
            <a:ext cx="6842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00">
                <a:solidFill>
                  <a:srgbClr val="969696"/>
                </a:solidFill>
                <a:latin typeface="Verdana" pitchFamily="34" charset="0"/>
              </a:rPr>
              <a:t>5 / 23</a:t>
            </a:r>
          </a:p>
        </p:txBody>
      </p:sp>
      <p:sp>
        <p:nvSpPr>
          <p:cNvPr id="2054" name="Line 4"/>
          <p:cNvSpPr>
            <a:spLocks noChangeShapeType="1"/>
          </p:cNvSpPr>
          <p:nvPr/>
        </p:nvSpPr>
        <p:spPr bwMode="auto">
          <a:xfrm>
            <a:off x="1403350" y="6524625"/>
            <a:ext cx="77406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8459788" y="6524625"/>
            <a:ext cx="684212" cy="333375"/>
          </a:xfrm>
          <a:prstGeom prst="rect">
            <a:avLst/>
          </a:prstGeom>
          <a:solidFill>
            <a:srgbClr val="E6E6E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0" y="0"/>
            <a:ext cx="1403350" cy="6858000"/>
          </a:xfrm>
          <a:prstGeom prst="rect">
            <a:avLst/>
          </a:prstGeom>
          <a:solidFill>
            <a:srgbClr val="0074C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07950" y="6524625"/>
            <a:ext cx="1150938" cy="276225"/>
            <a:chOff x="113" y="527"/>
            <a:chExt cx="1134" cy="272"/>
          </a:xfrm>
        </p:grpSpPr>
        <p:sp>
          <p:nvSpPr>
            <p:cNvPr id="2098" name="Rectangle 8"/>
            <p:cNvSpPr>
              <a:spLocks noChangeArrowheads="1"/>
            </p:cNvSpPr>
            <p:nvPr/>
          </p:nvSpPr>
          <p:spPr bwMode="auto">
            <a:xfrm>
              <a:off x="113" y="527"/>
              <a:ext cx="1134" cy="2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2051" name="Object 9"/>
            <p:cNvGraphicFramePr>
              <a:graphicFrameLocks noChangeAspect="1"/>
            </p:cNvGraphicFramePr>
            <p:nvPr/>
          </p:nvGraphicFramePr>
          <p:xfrm>
            <a:off x="158" y="573"/>
            <a:ext cx="1043" cy="189"/>
          </p:xfrm>
          <a:graphic>
            <a:graphicData uri="http://schemas.openxmlformats.org/presentationml/2006/ole">
              <p:oleObj spid="_x0000_s49155" name="Image" r:id="rId3" imgW="4546032" imgH="825106" progId="">
                <p:embed/>
              </p:oleObj>
            </a:graphicData>
          </a:graphic>
        </p:graphicFrame>
      </p:grp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8459788" y="6524625"/>
            <a:ext cx="0" cy="333375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1403350" y="6597650"/>
            <a:ext cx="69850" cy="214313"/>
          </a:xfrm>
          <a:prstGeom prst="rect">
            <a:avLst/>
          </a:prstGeom>
          <a:solidFill>
            <a:srgbClr val="BFD1E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188913"/>
            <a:ext cx="323850" cy="73025"/>
          </a:xfrm>
          <a:prstGeom prst="rect">
            <a:avLst/>
          </a:prstGeom>
          <a:solidFill>
            <a:srgbClr val="FF010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1" name="Oval 13"/>
          <p:cNvSpPr>
            <a:spLocks noChangeArrowheads="1"/>
          </p:cNvSpPr>
          <p:nvPr/>
        </p:nvSpPr>
        <p:spPr bwMode="auto">
          <a:xfrm>
            <a:off x="323850" y="619125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2" name="Oval 14"/>
          <p:cNvSpPr>
            <a:spLocks noChangeArrowheads="1"/>
          </p:cNvSpPr>
          <p:nvPr/>
        </p:nvSpPr>
        <p:spPr bwMode="auto">
          <a:xfrm>
            <a:off x="755650" y="619125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3" name="Oval 15"/>
          <p:cNvSpPr>
            <a:spLocks noChangeArrowheads="1"/>
          </p:cNvSpPr>
          <p:nvPr/>
        </p:nvSpPr>
        <p:spPr bwMode="auto">
          <a:xfrm>
            <a:off x="325438" y="1050925"/>
            <a:ext cx="217487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4" name="Oval 16"/>
          <p:cNvSpPr>
            <a:spLocks noChangeArrowheads="1"/>
          </p:cNvSpPr>
          <p:nvPr/>
        </p:nvSpPr>
        <p:spPr bwMode="auto">
          <a:xfrm>
            <a:off x="757238" y="1050925"/>
            <a:ext cx="217487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5" name="Oval 17"/>
          <p:cNvSpPr>
            <a:spLocks noChangeArrowheads="1"/>
          </p:cNvSpPr>
          <p:nvPr/>
        </p:nvSpPr>
        <p:spPr bwMode="auto">
          <a:xfrm>
            <a:off x="325438" y="14843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6" name="Oval 18"/>
          <p:cNvSpPr>
            <a:spLocks noChangeArrowheads="1"/>
          </p:cNvSpPr>
          <p:nvPr/>
        </p:nvSpPr>
        <p:spPr bwMode="auto">
          <a:xfrm>
            <a:off x="327025" y="19161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7" name="Oval 19"/>
          <p:cNvSpPr>
            <a:spLocks noChangeArrowheads="1"/>
          </p:cNvSpPr>
          <p:nvPr/>
        </p:nvSpPr>
        <p:spPr bwMode="auto">
          <a:xfrm>
            <a:off x="758825" y="19161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8" name="Oval 20"/>
          <p:cNvSpPr>
            <a:spLocks noChangeArrowheads="1"/>
          </p:cNvSpPr>
          <p:nvPr/>
        </p:nvSpPr>
        <p:spPr bwMode="auto">
          <a:xfrm>
            <a:off x="325438" y="23479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9" name="Oval 21"/>
          <p:cNvSpPr>
            <a:spLocks noChangeArrowheads="1"/>
          </p:cNvSpPr>
          <p:nvPr/>
        </p:nvSpPr>
        <p:spPr bwMode="auto">
          <a:xfrm>
            <a:off x="757238" y="23479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70" name="Line 22"/>
          <p:cNvSpPr>
            <a:spLocks noChangeShapeType="1"/>
          </p:cNvSpPr>
          <p:nvPr/>
        </p:nvSpPr>
        <p:spPr bwMode="auto">
          <a:xfrm>
            <a:off x="865188" y="769938"/>
            <a:ext cx="0" cy="1295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>
            <a:off x="434975" y="1538288"/>
            <a:ext cx="0" cy="9683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>
            <a:off x="0" y="727075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3" name="Line 25"/>
          <p:cNvSpPr>
            <a:spLocks noChangeShapeType="1"/>
          </p:cNvSpPr>
          <p:nvPr/>
        </p:nvSpPr>
        <p:spPr bwMode="auto">
          <a:xfrm>
            <a:off x="0" y="1158875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4" name="Line 26"/>
          <p:cNvSpPr>
            <a:spLocks noChangeShapeType="1"/>
          </p:cNvSpPr>
          <p:nvPr/>
        </p:nvSpPr>
        <p:spPr bwMode="auto">
          <a:xfrm>
            <a:off x="0" y="1590675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>
            <a:off x="0" y="2027238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6" name="Line 28"/>
          <p:cNvSpPr>
            <a:spLocks noChangeShapeType="1"/>
          </p:cNvSpPr>
          <p:nvPr/>
        </p:nvSpPr>
        <p:spPr bwMode="auto">
          <a:xfrm>
            <a:off x="0" y="2459038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7" name="Oval 29"/>
          <p:cNvSpPr>
            <a:spLocks noChangeArrowheads="1"/>
          </p:cNvSpPr>
          <p:nvPr/>
        </p:nvSpPr>
        <p:spPr bwMode="auto">
          <a:xfrm>
            <a:off x="1308100" y="6207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78" name="Oval 30"/>
          <p:cNvSpPr>
            <a:spLocks noChangeArrowheads="1"/>
          </p:cNvSpPr>
          <p:nvPr/>
        </p:nvSpPr>
        <p:spPr bwMode="auto">
          <a:xfrm>
            <a:off x="1309688" y="10525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79" name="Oval 31"/>
          <p:cNvSpPr>
            <a:spLocks noChangeArrowheads="1"/>
          </p:cNvSpPr>
          <p:nvPr/>
        </p:nvSpPr>
        <p:spPr bwMode="auto">
          <a:xfrm>
            <a:off x="1311275" y="1917700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80" name="Oval 32"/>
          <p:cNvSpPr>
            <a:spLocks noChangeArrowheads="1"/>
          </p:cNvSpPr>
          <p:nvPr/>
        </p:nvSpPr>
        <p:spPr bwMode="auto">
          <a:xfrm>
            <a:off x="1309688" y="2349500"/>
            <a:ext cx="217487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81" name="Line 33"/>
          <p:cNvSpPr>
            <a:spLocks noChangeShapeType="1"/>
          </p:cNvSpPr>
          <p:nvPr/>
        </p:nvSpPr>
        <p:spPr bwMode="auto">
          <a:xfrm flipH="1" flipV="1">
            <a:off x="140335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82" name="Oval 34"/>
          <p:cNvSpPr>
            <a:spLocks noChangeArrowheads="1"/>
          </p:cNvSpPr>
          <p:nvPr/>
        </p:nvSpPr>
        <p:spPr bwMode="auto">
          <a:xfrm>
            <a:off x="-146050" y="6207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83" name="Oval 35"/>
          <p:cNvSpPr>
            <a:spLocks noChangeArrowheads="1"/>
          </p:cNvSpPr>
          <p:nvPr/>
        </p:nvSpPr>
        <p:spPr bwMode="auto">
          <a:xfrm>
            <a:off x="-144463" y="1482725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84" name="Oval 36"/>
          <p:cNvSpPr>
            <a:spLocks noChangeArrowheads="1"/>
          </p:cNvSpPr>
          <p:nvPr/>
        </p:nvSpPr>
        <p:spPr bwMode="auto">
          <a:xfrm>
            <a:off x="-142875" y="1917700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85" name="Oval 37"/>
          <p:cNvSpPr>
            <a:spLocks noChangeArrowheads="1"/>
          </p:cNvSpPr>
          <p:nvPr/>
        </p:nvSpPr>
        <p:spPr bwMode="auto">
          <a:xfrm>
            <a:off x="-144463" y="2349500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2050" name="Object 39"/>
          <p:cNvGraphicFramePr>
            <a:graphicFrameLocks noChangeAspect="1"/>
          </p:cNvGraphicFramePr>
          <p:nvPr>
            <p:ph sz="half" idx="4294967295"/>
          </p:nvPr>
        </p:nvGraphicFramePr>
        <p:xfrm>
          <a:off x="8459788" y="6405563"/>
          <a:ext cx="684212" cy="479425"/>
        </p:xfrm>
        <a:graphic>
          <a:graphicData uri="http://schemas.openxmlformats.org/presentationml/2006/ole">
            <p:oleObj spid="_x0000_s49154" name="Bitmap Image" r:id="rId4" imgW="1276190" imgH="609524" progId="PBrush">
              <p:embed/>
            </p:oleObj>
          </a:graphicData>
        </a:graphic>
      </p:graphicFrame>
      <p:sp>
        <p:nvSpPr>
          <p:cNvPr id="51" name="Заголовок 50"/>
          <p:cNvSpPr>
            <a:spLocks noGrp="1"/>
          </p:cNvSpPr>
          <p:nvPr>
            <p:ph type="title"/>
          </p:nvPr>
        </p:nvSpPr>
        <p:spPr>
          <a:xfrm>
            <a:off x="1500166" y="274638"/>
            <a:ext cx="7429552" cy="1143000"/>
          </a:xfrm>
        </p:spPr>
        <p:txBody>
          <a:bodyPr/>
          <a:lstStyle/>
          <a:p>
            <a:pPr lvl="0"/>
            <a:r>
              <a:rPr lang="ru-RU" sz="3600" dirty="0" smtClean="0">
                <a:solidFill>
                  <a:srgbClr val="002060"/>
                </a:solidFill>
              </a:rPr>
              <a:t>Межкорпоративное взаимодействие в отраслевых сообществах : </a:t>
            </a:r>
            <a:r>
              <a:rPr lang="ru-RU" sz="3600" dirty="0" smtClean="0">
                <a:solidFill>
                  <a:srgbClr val="002060"/>
                </a:solidFill>
              </a:rPr>
              <a:t>цели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3" name="Rectangle 2"/>
          <p:cNvSpPr txBox="1">
            <a:spLocks noChangeArrowheads="1"/>
          </p:cNvSpPr>
          <p:nvPr/>
        </p:nvSpPr>
        <p:spPr bwMode="auto">
          <a:xfrm>
            <a:off x="457200" y="288911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4" name="Rectangle 3"/>
          <p:cNvSpPr txBox="1">
            <a:spLocks noChangeArrowheads="1"/>
          </p:cNvSpPr>
          <p:nvPr/>
        </p:nvSpPr>
        <p:spPr bwMode="auto">
          <a:xfrm>
            <a:off x="1643042" y="1898671"/>
            <a:ext cx="7043758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Обмен опытом</a:t>
            </a:r>
          </a:p>
          <a:p>
            <a:pPr marL="342900" lvl="0" indent="-342900" eaLnBrk="0" hangingPunct="0">
              <a:spcBef>
                <a:spcPct val="20000"/>
              </a:spcBef>
            </a:pPr>
            <a:r>
              <a:rPr lang="ru-RU" sz="3200" kern="0" dirty="0" smtClean="0">
                <a:solidFill>
                  <a:srgbClr val="009900"/>
                </a:solidFill>
                <a:latin typeface="+mn-lt"/>
              </a:rPr>
              <a:t>Взаимодействие с госорганами и регуляторами</a:t>
            </a:r>
          </a:p>
          <a:p>
            <a:pPr marL="342900" lvl="0" indent="-342900" eaLnBrk="0" hangingPunct="0">
              <a:spcBef>
                <a:spcPct val="20000"/>
              </a:spcBef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Разработка нормативно-методических документов</a:t>
            </a:r>
          </a:p>
          <a:p>
            <a:pPr marL="342900" lvl="0" indent="-342900" eaLnBrk="0" hangingPunct="0">
              <a:spcBef>
                <a:spcPct val="20000"/>
              </a:spcBef>
            </a:pPr>
            <a:r>
              <a:rPr lang="ru-RU" sz="3200" kern="0" dirty="0" smtClean="0">
                <a:solidFill>
                  <a:srgbClr val="7030A0"/>
                </a:solidFill>
                <a:latin typeface="+mn-lt"/>
              </a:rPr>
              <a:t>Распространение лучших практик</a:t>
            </a:r>
          </a:p>
          <a:p>
            <a:pPr marL="342900" lvl="0" indent="-342900" eaLnBrk="0" hangingPunct="0">
              <a:spcBef>
                <a:spcPct val="20000"/>
              </a:spcBef>
            </a:pPr>
            <a:r>
              <a:rPr lang="ru-RU" sz="3200" kern="0" dirty="0" smtClean="0">
                <a:latin typeface="+mn-lt"/>
              </a:rPr>
              <a:t>Подготовка и подбор кадров </a:t>
            </a: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Овал 51"/>
          <p:cNvSpPr/>
          <p:nvPr/>
        </p:nvSpPr>
        <p:spPr>
          <a:xfrm>
            <a:off x="6072198" y="5072074"/>
            <a:ext cx="2143140" cy="1357322"/>
          </a:xfrm>
          <a:prstGeom prst="ellips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kern="0" dirty="0" smtClean="0">
                <a:solidFill>
                  <a:schemeClr val="tx1"/>
                </a:solidFill>
              </a:rPr>
              <a:t>Сообщество </a:t>
            </a:r>
            <a:r>
              <a:rPr lang="en-US" kern="0" dirty="0" smtClean="0">
                <a:solidFill>
                  <a:schemeClr val="tx1"/>
                </a:solidFill>
              </a:rPr>
              <a:t>ABISS</a:t>
            </a:r>
            <a:endParaRPr lang="ru-RU" kern="0" dirty="0" smtClean="0">
              <a:solidFill>
                <a:schemeClr val="tx1"/>
              </a:solidFill>
            </a:endParaRPr>
          </a:p>
        </p:txBody>
      </p:sp>
      <p:sp>
        <p:nvSpPr>
          <p:cNvPr id="47" name="Овал 46"/>
          <p:cNvSpPr/>
          <p:nvPr/>
        </p:nvSpPr>
        <p:spPr>
          <a:xfrm>
            <a:off x="7358082" y="2357430"/>
            <a:ext cx="1500198" cy="1143008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5" name="Овал 54"/>
          <p:cNvSpPr/>
          <p:nvPr/>
        </p:nvSpPr>
        <p:spPr>
          <a:xfrm>
            <a:off x="5072066" y="2357430"/>
            <a:ext cx="1643074" cy="1143008"/>
          </a:xfrm>
          <a:prstGeom prst="ellipse">
            <a:avLst/>
          </a:prstGeom>
          <a:solidFill>
            <a:srgbClr val="D2EC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0" y="0"/>
            <a:ext cx="1403350" cy="6858000"/>
          </a:xfrm>
          <a:prstGeom prst="rect">
            <a:avLst/>
          </a:prstGeom>
          <a:solidFill>
            <a:srgbClr val="0074C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3" name="Text Box 3"/>
          <p:cNvSpPr txBox="1">
            <a:spLocks noChangeArrowheads="1"/>
          </p:cNvSpPr>
          <p:nvPr/>
        </p:nvSpPr>
        <p:spPr bwMode="auto">
          <a:xfrm>
            <a:off x="8459788" y="6597650"/>
            <a:ext cx="6842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00">
                <a:solidFill>
                  <a:srgbClr val="969696"/>
                </a:solidFill>
                <a:latin typeface="Verdana" pitchFamily="34" charset="0"/>
              </a:rPr>
              <a:t>5 / 23</a:t>
            </a:r>
          </a:p>
        </p:txBody>
      </p:sp>
      <p:sp>
        <p:nvSpPr>
          <p:cNvPr id="2054" name="Line 4"/>
          <p:cNvSpPr>
            <a:spLocks noChangeShapeType="1"/>
          </p:cNvSpPr>
          <p:nvPr/>
        </p:nvSpPr>
        <p:spPr bwMode="auto">
          <a:xfrm>
            <a:off x="1403350" y="6524625"/>
            <a:ext cx="77406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8459788" y="6524625"/>
            <a:ext cx="684212" cy="333375"/>
          </a:xfrm>
          <a:prstGeom prst="rect">
            <a:avLst/>
          </a:prstGeom>
          <a:solidFill>
            <a:srgbClr val="E6E6E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0" y="0"/>
            <a:ext cx="1403350" cy="6858000"/>
          </a:xfrm>
          <a:prstGeom prst="rect">
            <a:avLst/>
          </a:prstGeom>
          <a:solidFill>
            <a:srgbClr val="0074C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07950" y="6524625"/>
            <a:ext cx="1150938" cy="276225"/>
            <a:chOff x="113" y="527"/>
            <a:chExt cx="1134" cy="272"/>
          </a:xfrm>
        </p:grpSpPr>
        <p:sp>
          <p:nvSpPr>
            <p:cNvPr id="2098" name="Rectangle 8"/>
            <p:cNvSpPr>
              <a:spLocks noChangeArrowheads="1"/>
            </p:cNvSpPr>
            <p:nvPr/>
          </p:nvSpPr>
          <p:spPr bwMode="auto">
            <a:xfrm>
              <a:off x="113" y="527"/>
              <a:ext cx="1134" cy="2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2051" name="Object 9"/>
            <p:cNvGraphicFramePr>
              <a:graphicFrameLocks noChangeAspect="1"/>
            </p:cNvGraphicFramePr>
            <p:nvPr/>
          </p:nvGraphicFramePr>
          <p:xfrm>
            <a:off x="158" y="573"/>
            <a:ext cx="1043" cy="189"/>
          </p:xfrm>
          <a:graphic>
            <a:graphicData uri="http://schemas.openxmlformats.org/presentationml/2006/ole">
              <p:oleObj spid="_x0000_s59395" name="Image" r:id="rId3" imgW="4546032" imgH="825106" progId="">
                <p:embed/>
              </p:oleObj>
            </a:graphicData>
          </a:graphic>
        </p:graphicFrame>
      </p:grp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8459788" y="6524625"/>
            <a:ext cx="0" cy="333375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1403350" y="6597650"/>
            <a:ext cx="69850" cy="214313"/>
          </a:xfrm>
          <a:prstGeom prst="rect">
            <a:avLst/>
          </a:prstGeom>
          <a:solidFill>
            <a:srgbClr val="BFD1E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188913"/>
            <a:ext cx="323850" cy="73025"/>
          </a:xfrm>
          <a:prstGeom prst="rect">
            <a:avLst/>
          </a:prstGeom>
          <a:solidFill>
            <a:srgbClr val="FF010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1" name="Oval 13"/>
          <p:cNvSpPr>
            <a:spLocks noChangeArrowheads="1"/>
          </p:cNvSpPr>
          <p:nvPr/>
        </p:nvSpPr>
        <p:spPr bwMode="auto">
          <a:xfrm>
            <a:off x="323850" y="619125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2" name="Oval 14"/>
          <p:cNvSpPr>
            <a:spLocks noChangeArrowheads="1"/>
          </p:cNvSpPr>
          <p:nvPr/>
        </p:nvSpPr>
        <p:spPr bwMode="auto">
          <a:xfrm>
            <a:off x="755650" y="619125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3" name="Oval 15"/>
          <p:cNvSpPr>
            <a:spLocks noChangeArrowheads="1"/>
          </p:cNvSpPr>
          <p:nvPr/>
        </p:nvSpPr>
        <p:spPr bwMode="auto">
          <a:xfrm>
            <a:off x="325438" y="1050925"/>
            <a:ext cx="217487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4" name="Oval 16"/>
          <p:cNvSpPr>
            <a:spLocks noChangeArrowheads="1"/>
          </p:cNvSpPr>
          <p:nvPr/>
        </p:nvSpPr>
        <p:spPr bwMode="auto">
          <a:xfrm>
            <a:off x="757238" y="1050925"/>
            <a:ext cx="217487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5" name="Oval 17"/>
          <p:cNvSpPr>
            <a:spLocks noChangeArrowheads="1"/>
          </p:cNvSpPr>
          <p:nvPr/>
        </p:nvSpPr>
        <p:spPr bwMode="auto">
          <a:xfrm>
            <a:off x="325438" y="14843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6" name="Oval 18"/>
          <p:cNvSpPr>
            <a:spLocks noChangeArrowheads="1"/>
          </p:cNvSpPr>
          <p:nvPr/>
        </p:nvSpPr>
        <p:spPr bwMode="auto">
          <a:xfrm>
            <a:off x="327025" y="19161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7" name="Oval 19"/>
          <p:cNvSpPr>
            <a:spLocks noChangeArrowheads="1"/>
          </p:cNvSpPr>
          <p:nvPr/>
        </p:nvSpPr>
        <p:spPr bwMode="auto">
          <a:xfrm>
            <a:off x="758825" y="19161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8" name="Oval 20"/>
          <p:cNvSpPr>
            <a:spLocks noChangeArrowheads="1"/>
          </p:cNvSpPr>
          <p:nvPr/>
        </p:nvSpPr>
        <p:spPr bwMode="auto">
          <a:xfrm>
            <a:off x="325438" y="23479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9" name="Oval 21"/>
          <p:cNvSpPr>
            <a:spLocks noChangeArrowheads="1"/>
          </p:cNvSpPr>
          <p:nvPr/>
        </p:nvSpPr>
        <p:spPr bwMode="auto">
          <a:xfrm>
            <a:off x="757238" y="23479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70" name="Line 22"/>
          <p:cNvSpPr>
            <a:spLocks noChangeShapeType="1"/>
          </p:cNvSpPr>
          <p:nvPr/>
        </p:nvSpPr>
        <p:spPr bwMode="auto">
          <a:xfrm>
            <a:off x="865188" y="769938"/>
            <a:ext cx="0" cy="1295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>
            <a:off x="434975" y="1538288"/>
            <a:ext cx="0" cy="9683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>
            <a:off x="0" y="727075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3" name="Line 25"/>
          <p:cNvSpPr>
            <a:spLocks noChangeShapeType="1"/>
          </p:cNvSpPr>
          <p:nvPr/>
        </p:nvSpPr>
        <p:spPr bwMode="auto">
          <a:xfrm>
            <a:off x="0" y="1158875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4" name="Line 26"/>
          <p:cNvSpPr>
            <a:spLocks noChangeShapeType="1"/>
          </p:cNvSpPr>
          <p:nvPr/>
        </p:nvSpPr>
        <p:spPr bwMode="auto">
          <a:xfrm>
            <a:off x="0" y="1590675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>
            <a:off x="0" y="2027238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6" name="Line 28"/>
          <p:cNvSpPr>
            <a:spLocks noChangeShapeType="1"/>
          </p:cNvSpPr>
          <p:nvPr/>
        </p:nvSpPr>
        <p:spPr bwMode="auto">
          <a:xfrm>
            <a:off x="0" y="2459038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7" name="Oval 29"/>
          <p:cNvSpPr>
            <a:spLocks noChangeArrowheads="1"/>
          </p:cNvSpPr>
          <p:nvPr/>
        </p:nvSpPr>
        <p:spPr bwMode="auto">
          <a:xfrm>
            <a:off x="1308100" y="6207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78" name="Oval 30"/>
          <p:cNvSpPr>
            <a:spLocks noChangeArrowheads="1"/>
          </p:cNvSpPr>
          <p:nvPr/>
        </p:nvSpPr>
        <p:spPr bwMode="auto">
          <a:xfrm>
            <a:off x="1309688" y="10525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79" name="Oval 31"/>
          <p:cNvSpPr>
            <a:spLocks noChangeArrowheads="1"/>
          </p:cNvSpPr>
          <p:nvPr/>
        </p:nvSpPr>
        <p:spPr bwMode="auto">
          <a:xfrm>
            <a:off x="1311275" y="1917700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80" name="Oval 32"/>
          <p:cNvSpPr>
            <a:spLocks noChangeArrowheads="1"/>
          </p:cNvSpPr>
          <p:nvPr/>
        </p:nvSpPr>
        <p:spPr bwMode="auto">
          <a:xfrm>
            <a:off x="1309688" y="2349500"/>
            <a:ext cx="217487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81" name="Line 33"/>
          <p:cNvSpPr>
            <a:spLocks noChangeShapeType="1"/>
          </p:cNvSpPr>
          <p:nvPr/>
        </p:nvSpPr>
        <p:spPr bwMode="auto">
          <a:xfrm flipH="1" flipV="1">
            <a:off x="140335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82" name="Oval 34"/>
          <p:cNvSpPr>
            <a:spLocks noChangeArrowheads="1"/>
          </p:cNvSpPr>
          <p:nvPr/>
        </p:nvSpPr>
        <p:spPr bwMode="auto">
          <a:xfrm>
            <a:off x="-146050" y="6207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83" name="Oval 35"/>
          <p:cNvSpPr>
            <a:spLocks noChangeArrowheads="1"/>
          </p:cNvSpPr>
          <p:nvPr/>
        </p:nvSpPr>
        <p:spPr bwMode="auto">
          <a:xfrm>
            <a:off x="-144463" y="1482725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84" name="Oval 36"/>
          <p:cNvSpPr>
            <a:spLocks noChangeArrowheads="1"/>
          </p:cNvSpPr>
          <p:nvPr/>
        </p:nvSpPr>
        <p:spPr bwMode="auto">
          <a:xfrm>
            <a:off x="-142875" y="1917700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85" name="Oval 37"/>
          <p:cNvSpPr>
            <a:spLocks noChangeArrowheads="1"/>
          </p:cNvSpPr>
          <p:nvPr/>
        </p:nvSpPr>
        <p:spPr bwMode="auto">
          <a:xfrm>
            <a:off x="-144463" y="2349500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2050" name="Object 39"/>
          <p:cNvGraphicFramePr>
            <a:graphicFrameLocks noChangeAspect="1"/>
          </p:cNvGraphicFramePr>
          <p:nvPr>
            <p:ph sz="half" idx="4294967295"/>
          </p:nvPr>
        </p:nvGraphicFramePr>
        <p:xfrm>
          <a:off x="8459788" y="6405563"/>
          <a:ext cx="684212" cy="479425"/>
        </p:xfrm>
        <a:graphic>
          <a:graphicData uri="http://schemas.openxmlformats.org/presentationml/2006/ole">
            <p:oleObj spid="_x0000_s59394" name="Bitmap Image" r:id="rId4" imgW="1276190" imgH="609524" progId="PBrush">
              <p:embed/>
            </p:oleObj>
          </a:graphicData>
        </a:graphic>
      </p:graphicFrame>
      <p:sp>
        <p:nvSpPr>
          <p:cNvPr id="51" name="Заголовок 50"/>
          <p:cNvSpPr>
            <a:spLocks noGrp="1"/>
          </p:cNvSpPr>
          <p:nvPr>
            <p:ph type="title"/>
          </p:nvPr>
        </p:nvSpPr>
        <p:spPr>
          <a:xfrm>
            <a:off x="1500166" y="274638"/>
            <a:ext cx="7429552" cy="1368412"/>
          </a:xfrm>
        </p:spPr>
        <p:txBody>
          <a:bodyPr/>
          <a:lstStyle/>
          <a:p>
            <a:pPr lvl="0"/>
            <a:r>
              <a:rPr lang="ru-RU" sz="3600" dirty="0" smtClean="0">
                <a:solidFill>
                  <a:schemeClr val="accent6"/>
                </a:solidFill>
              </a:rPr>
              <a:t>Межкорпоративное взаимодействие в кредитно-финансовой сфере</a:t>
            </a:r>
            <a:endParaRPr lang="ru-RU" sz="3600" dirty="0">
              <a:solidFill>
                <a:schemeClr val="accent6"/>
              </a:solidFill>
            </a:endParaRPr>
          </a:p>
        </p:txBody>
      </p:sp>
      <p:sp>
        <p:nvSpPr>
          <p:cNvPr id="53" name="Rectangle 2"/>
          <p:cNvSpPr txBox="1">
            <a:spLocks noChangeArrowheads="1"/>
          </p:cNvSpPr>
          <p:nvPr/>
        </p:nvSpPr>
        <p:spPr bwMode="auto">
          <a:xfrm>
            <a:off x="457200" y="288911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2143108" y="3000372"/>
            <a:ext cx="2000264" cy="1214446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kern="0" dirty="0" smtClean="0">
                <a:solidFill>
                  <a:schemeClr val="tx1"/>
                </a:solidFill>
              </a:rPr>
              <a:t>Ассоциация </a:t>
            </a:r>
            <a:r>
              <a:rPr lang="ru-RU" kern="0" dirty="0" smtClean="0">
                <a:solidFill>
                  <a:schemeClr val="tx1"/>
                </a:solidFill>
              </a:rPr>
              <a:t>российских </a:t>
            </a:r>
            <a:r>
              <a:rPr lang="ru-RU" kern="0" dirty="0" smtClean="0">
                <a:solidFill>
                  <a:schemeClr val="tx1"/>
                </a:solidFill>
              </a:rPr>
              <a:t>банков</a:t>
            </a:r>
          </a:p>
          <a:p>
            <a:pPr lvl="0" algn="ctr"/>
            <a:r>
              <a:rPr lang="ru-RU" kern="0" dirty="0" smtClean="0">
                <a:solidFill>
                  <a:schemeClr val="tx1"/>
                </a:solidFill>
              </a:rPr>
              <a:t>Комитет по ИБ</a:t>
            </a:r>
            <a:endParaRPr lang="ru-RU" kern="0" dirty="0" smtClean="0">
              <a:solidFill>
                <a:schemeClr val="tx1"/>
              </a:solidFill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5286380" y="3857628"/>
            <a:ext cx="3500462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kern="0" dirty="0" smtClean="0">
                <a:solidFill>
                  <a:schemeClr val="tx1"/>
                </a:solidFill>
              </a:rPr>
              <a:t>ПК 3 ТК 362 «Защита информации в кредитно-финансовой сфере»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8143900" y="3786190"/>
            <a:ext cx="857256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5572132" y="2643182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ЦБ</a:t>
            </a:r>
            <a:endParaRPr lang="ru-RU" sz="2400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7500958" y="2643182"/>
            <a:ext cx="1214446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ФСТЭК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4" name="Стрелка вправо 53"/>
          <p:cNvSpPr/>
          <p:nvPr/>
        </p:nvSpPr>
        <p:spPr>
          <a:xfrm rot="7003542">
            <a:off x="7658857" y="3600238"/>
            <a:ext cx="35719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трелка вправо 57"/>
          <p:cNvSpPr/>
          <p:nvPr/>
        </p:nvSpPr>
        <p:spPr>
          <a:xfrm rot="3796980">
            <a:off x="6024872" y="3594653"/>
            <a:ext cx="35719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блако 58"/>
          <p:cNvSpPr/>
          <p:nvPr/>
        </p:nvSpPr>
        <p:spPr>
          <a:xfrm>
            <a:off x="1643042" y="4643446"/>
            <a:ext cx="3357586" cy="1785950"/>
          </a:xfrm>
          <a:prstGeom prst="cloud">
            <a:avLst/>
          </a:prstGeom>
          <a:solidFill>
            <a:srgbClr val="99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2285984" y="5214950"/>
            <a:ext cx="1857388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Банки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2428860" y="1785926"/>
            <a:ext cx="2428892" cy="785818"/>
          </a:xfrm>
          <a:prstGeom prst="roundRect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TextBox 61"/>
          <p:cNvSpPr txBox="1"/>
          <p:nvPr/>
        </p:nvSpPr>
        <p:spPr>
          <a:xfrm>
            <a:off x="2500298" y="2000240"/>
            <a:ext cx="2241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Органы </a:t>
            </a:r>
            <a:r>
              <a:rPr lang="ru-RU" dirty="0" err="1" smtClean="0"/>
              <a:t>гос</a:t>
            </a:r>
            <a:r>
              <a:rPr lang="ru-RU" dirty="0" smtClean="0"/>
              <a:t>. власти</a:t>
            </a:r>
            <a:endParaRPr lang="ru-RU" dirty="0"/>
          </a:p>
        </p:txBody>
      </p:sp>
      <p:sp>
        <p:nvSpPr>
          <p:cNvPr id="63" name="Двойная стрелка влево/вправо 62"/>
          <p:cNvSpPr/>
          <p:nvPr/>
        </p:nvSpPr>
        <p:spPr>
          <a:xfrm rot="20662689">
            <a:off x="4325903" y="3091553"/>
            <a:ext cx="726195" cy="357190"/>
          </a:xfrm>
          <a:prstGeom prst="leftRightArrow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Двойная стрелка влево/вправо 63"/>
          <p:cNvSpPr/>
          <p:nvPr/>
        </p:nvSpPr>
        <p:spPr>
          <a:xfrm rot="1175247">
            <a:off x="4245919" y="3832717"/>
            <a:ext cx="1153032" cy="357190"/>
          </a:xfrm>
          <a:prstGeom prst="leftRightArrow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Двойная стрелка влево/вправо 64"/>
          <p:cNvSpPr/>
          <p:nvPr/>
        </p:nvSpPr>
        <p:spPr>
          <a:xfrm rot="17986058">
            <a:off x="3329615" y="2612271"/>
            <a:ext cx="443005" cy="357190"/>
          </a:xfrm>
          <a:prstGeom prst="leftRightArrow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Двойная стрелка влево/вправо 65"/>
          <p:cNvSpPr/>
          <p:nvPr/>
        </p:nvSpPr>
        <p:spPr>
          <a:xfrm rot="15404822">
            <a:off x="3115301" y="4255345"/>
            <a:ext cx="443005" cy="357190"/>
          </a:xfrm>
          <a:prstGeom prst="leftRightArrow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0" y="0"/>
            <a:ext cx="1403350" cy="6858000"/>
          </a:xfrm>
          <a:prstGeom prst="rect">
            <a:avLst/>
          </a:prstGeom>
          <a:solidFill>
            <a:srgbClr val="0074C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8459788" y="6597650"/>
            <a:ext cx="6842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00">
                <a:solidFill>
                  <a:srgbClr val="969696"/>
                </a:solidFill>
                <a:latin typeface="Verdana" pitchFamily="34" charset="0"/>
              </a:rPr>
              <a:t>5 / 23</a:t>
            </a:r>
          </a:p>
        </p:txBody>
      </p:sp>
      <p:sp>
        <p:nvSpPr>
          <p:cNvPr id="8198" name="Line 4"/>
          <p:cNvSpPr>
            <a:spLocks noChangeShapeType="1"/>
          </p:cNvSpPr>
          <p:nvPr/>
        </p:nvSpPr>
        <p:spPr bwMode="auto">
          <a:xfrm>
            <a:off x="1403350" y="6524625"/>
            <a:ext cx="77406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8459788" y="6524625"/>
            <a:ext cx="684212" cy="333375"/>
          </a:xfrm>
          <a:prstGeom prst="rect">
            <a:avLst/>
          </a:prstGeom>
          <a:solidFill>
            <a:srgbClr val="E6E6E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0" name="Rectangle 6"/>
          <p:cNvSpPr>
            <a:spLocks noChangeArrowheads="1"/>
          </p:cNvSpPr>
          <p:nvPr/>
        </p:nvSpPr>
        <p:spPr bwMode="auto">
          <a:xfrm>
            <a:off x="0" y="0"/>
            <a:ext cx="1403350" cy="6858000"/>
          </a:xfrm>
          <a:prstGeom prst="rect">
            <a:avLst/>
          </a:prstGeom>
          <a:solidFill>
            <a:srgbClr val="0074C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8201" name="Group 7"/>
          <p:cNvGrpSpPr>
            <a:grpSpLocks/>
          </p:cNvGrpSpPr>
          <p:nvPr/>
        </p:nvGrpSpPr>
        <p:grpSpPr bwMode="auto">
          <a:xfrm>
            <a:off x="107950" y="6524625"/>
            <a:ext cx="1150938" cy="276225"/>
            <a:chOff x="113" y="527"/>
            <a:chExt cx="1134" cy="272"/>
          </a:xfrm>
        </p:grpSpPr>
        <p:sp>
          <p:nvSpPr>
            <p:cNvPr id="8231" name="Rectangle 8"/>
            <p:cNvSpPr>
              <a:spLocks noChangeArrowheads="1"/>
            </p:cNvSpPr>
            <p:nvPr/>
          </p:nvSpPr>
          <p:spPr bwMode="auto">
            <a:xfrm>
              <a:off x="113" y="527"/>
              <a:ext cx="1134" cy="2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8195" name="Object 3"/>
            <p:cNvGraphicFramePr>
              <a:graphicFrameLocks noChangeAspect="1"/>
            </p:cNvGraphicFramePr>
            <p:nvPr/>
          </p:nvGraphicFramePr>
          <p:xfrm>
            <a:off x="158" y="573"/>
            <a:ext cx="1043" cy="189"/>
          </p:xfrm>
          <a:graphic>
            <a:graphicData uri="http://schemas.openxmlformats.org/presentationml/2006/ole">
              <p:oleObj spid="_x0000_s8195" name="Image" r:id="rId3" imgW="4546032" imgH="825106" progId="">
                <p:embed/>
              </p:oleObj>
            </a:graphicData>
          </a:graphic>
        </p:graphicFrame>
      </p:grp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8459788" y="6524625"/>
            <a:ext cx="0" cy="333375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1403350" y="6597650"/>
            <a:ext cx="69850" cy="214313"/>
          </a:xfrm>
          <a:prstGeom prst="rect">
            <a:avLst/>
          </a:prstGeom>
          <a:solidFill>
            <a:srgbClr val="BFD1E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0" y="188913"/>
            <a:ext cx="323850" cy="73025"/>
          </a:xfrm>
          <a:prstGeom prst="rect">
            <a:avLst/>
          </a:prstGeom>
          <a:solidFill>
            <a:srgbClr val="FF010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5" name="Oval 13"/>
          <p:cNvSpPr>
            <a:spLocks noChangeArrowheads="1"/>
          </p:cNvSpPr>
          <p:nvPr/>
        </p:nvSpPr>
        <p:spPr bwMode="auto">
          <a:xfrm>
            <a:off x="323850" y="619125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6" name="Oval 14"/>
          <p:cNvSpPr>
            <a:spLocks noChangeArrowheads="1"/>
          </p:cNvSpPr>
          <p:nvPr/>
        </p:nvSpPr>
        <p:spPr bwMode="auto">
          <a:xfrm>
            <a:off x="755650" y="619125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7" name="Oval 15"/>
          <p:cNvSpPr>
            <a:spLocks noChangeArrowheads="1"/>
          </p:cNvSpPr>
          <p:nvPr/>
        </p:nvSpPr>
        <p:spPr bwMode="auto">
          <a:xfrm>
            <a:off x="325438" y="1050925"/>
            <a:ext cx="217487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8" name="Oval 16"/>
          <p:cNvSpPr>
            <a:spLocks noChangeArrowheads="1"/>
          </p:cNvSpPr>
          <p:nvPr/>
        </p:nvSpPr>
        <p:spPr bwMode="auto">
          <a:xfrm>
            <a:off x="757238" y="1050925"/>
            <a:ext cx="217487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9" name="Oval 17"/>
          <p:cNvSpPr>
            <a:spLocks noChangeArrowheads="1"/>
          </p:cNvSpPr>
          <p:nvPr/>
        </p:nvSpPr>
        <p:spPr bwMode="auto">
          <a:xfrm>
            <a:off x="325438" y="14843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10" name="Oval 18"/>
          <p:cNvSpPr>
            <a:spLocks noChangeArrowheads="1"/>
          </p:cNvSpPr>
          <p:nvPr/>
        </p:nvSpPr>
        <p:spPr bwMode="auto">
          <a:xfrm>
            <a:off x="327025" y="19161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11" name="Oval 19"/>
          <p:cNvSpPr>
            <a:spLocks noChangeArrowheads="1"/>
          </p:cNvSpPr>
          <p:nvPr/>
        </p:nvSpPr>
        <p:spPr bwMode="auto">
          <a:xfrm>
            <a:off x="758825" y="19161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12" name="Oval 20"/>
          <p:cNvSpPr>
            <a:spLocks noChangeArrowheads="1"/>
          </p:cNvSpPr>
          <p:nvPr/>
        </p:nvSpPr>
        <p:spPr bwMode="auto">
          <a:xfrm>
            <a:off x="325438" y="23479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13" name="Oval 21"/>
          <p:cNvSpPr>
            <a:spLocks noChangeArrowheads="1"/>
          </p:cNvSpPr>
          <p:nvPr/>
        </p:nvSpPr>
        <p:spPr bwMode="auto">
          <a:xfrm>
            <a:off x="757238" y="23479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>
            <a:off x="865188" y="769938"/>
            <a:ext cx="0" cy="1295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434975" y="1538288"/>
            <a:ext cx="0" cy="9683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0" y="727075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>
            <a:off x="0" y="1158875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0" y="1590675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0" y="2027238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0" y="2459038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1" name="Oval 29"/>
          <p:cNvSpPr>
            <a:spLocks noChangeArrowheads="1"/>
          </p:cNvSpPr>
          <p:nvPr/>
        </p:nvSpPr>
        <p:spPr bwMode="auto">
          <a:xfrm>
            <a:off x="1308100" y="6207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22" name="Oval 30"/>
          <p:cNvSpPr>
            <a:spLocks noChangeArrowheads="1"/>
          </p:cNvSpPr>
          <p:nvPr/>
        </p:nvSpPr>
        <p:spPr bwMode="auto">
          <a:xfrm>
            <a:off x="1309688" y="10525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23" name="Oval 31"/>
          <p:cNvSpPr>
            <a:spLocks noChangeArrowheads="1"/>
          </p:cNvSpPr>
          <p:nvPr/>
        </p:nvSpPr>
        <p:spPr bwMode="auto">
          <a:xfrm>
            <a:off x="1311275" y="1917700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24" name="Oval 32"/>
          <p:cNvSpPr>
            <a:spLocks noChangeArrowheads="1"/>
          </p:cNvSpPr>
          <p:nvPr/>
        </p:nvSpPr>
        <p:spPr bwMode="auto">
          <a:xfrm>
            <a:off x="1309688" y="2349500"/>
            <a:ext cx="217487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25" name="Line 33"/>
          <p:cNvSpPr>
            <a:spLocks noChangeShapeType="1"/>
          </p:cNvSpPr>
          <p:nvPr/>
        </p:nvSpPr>
        <p:spPr bwMode="auto">
          <a:xfrm flipH="1" flipV="1">
            <a:off x="140335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6" name="Oval 34"/>
          <p:cNvSpPr>
            <a:spLocks noChangeArrowheads="1"/>
          </p:cNvSpPr>
          <p:nvPr/>
        </p:nvSpPr>
        <p:spPr bwMode="auto">
          <a:xfrm>
            <a:off x="-146050" y="6207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27" name="Oval 35"/>
          <p:cNvSpPr>
            <a:spLocks noChangeArrowheads="1"/>
          </p:cNvSpPr>
          <p:nvPr/>
        </p:nvSpPr>
        <p:spPr bwMode="auto">
          <a:xfrm>
            <a:off x="-144463" y="1482725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28" name="Oval 36"/>
          <p:cNvSpPr>
            <a:spLocks noChangeArrowheads="1"/>
          </p:cNvSpPr>
          <p:nvPr/>
        </p:nvSpPr>
        <p:spPr bwMode="auto">
          <a:xfrm>
            <a:off x="-142875" y="1917700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29" name="Oval 37"/>
          <p:cNvSpPr>
            <a:spLocks noChangeArrowheads="1"/>
          </p:cNvSpPr>
          <p:nvPr/>
        </p:nvSpPr>
        <p:spPr bwMode="auto">
          <a:xfrm>
            <a:off x="-144463" y="2349500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Заголовок 40"/>
          <p:cNvSpPr>
            <a:spLocks noGrp="1"/>
          </p:cNvSpPr>
          <p:nvPr>
            <p:ph type="title"/>
          </p:nvPr>
        </p:nvSpPr>
        <p:spPr>
          <a:xfrm>
            <a:off x="785786" y="21429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accent6"/>
                </a:solidFill>
              </a:rPr>
              <a:t>Направления и примеры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44" name="Содержимое 43"/>
          <p:cNvSpPr>
            <a:spLocks noGrp="1"/>
          </p:cNvSpPr>
          <p:nvPr>
            <p:ph sz="half" idx="1"/>
          </p:nvPr>
        </p:nvSpPr>
        <p:spPr>
          <a:xfrm>
            <a:off x="1571604" y="1600200"/>
            <a:ext cx="7429552" cy="4757758"/>
          </a:xfrm>
        </p:spPr>
        <p:txBody>
          <a:bodyPr/>
          <a:lstStyle/>
          <a:p>
            <a:pPr>
              <a:buNone/>
            </a:pPr>
            <a:r>
              <a:rPr lang="ru-RU" sz="1800" dirty="0" smtClean="0">
                <a:solidFill>
                  <a:srgbClr val="FF0000"/>
                </a:solidFill>
              </a:rPr>
              <a:t>1.Распространение лучших практик</a:t>
            </a:r>
          </a:p>
          <a:p>
            <a:pPr>
              <a:buNone/>
            </a:pPr>
            <a:r>
              <a:rPr lang="ru-RU" sz="1800" i="1" dirty="0" smtClean="0"/>
              <a:t> </a:t>
            </a:r>
            <a:r>
              <a:rPr lang="ru-RU" sz="1800" i="1" dirty="0" smtClean="0"/>
              <a:t>- Стандарты </a:t>
            </a:r>
            <a:r>
              <a:rPr lang="ru-RU" sz="1800" i="1" dirty="0" smtClean="0"/>
              <a:t>СТО БР </a:t>
            </a:r>
            <a:r>
              <a:rPr lang="ru-RU" sz="1800" i="1" dirty="0" smtClean="0"/>
              <a:t>ИББС. </a:t>
            </a:r>
          </a:p>
          <a:p>
            <a:pPr>
              <a:buNone/>
            </a:pPr>
            <a:r>
              <a:rPr lang="ru-RU" sz="1800" i="1" dirty="0" smtClean="0"/>
              <a:t>	</a:t>
            </a:r>
            <a:r>
              <a:rPr lang="ru-RU" sz="1800" dirty="0" smtClean="0"/>
              <a:t>ПК3/ТК362</a:t>
            </a:r>
            <a:r>
              <a:rPr lang="ru-RU" sz="1800" dirty="0" smtClean="0"/>
              <a:t>, </a:t>
            </a:r>
            <a:r>
              <a:rPr lang="en-US" sz="1800" dirty="0" smtClean="0"/>
              <a:t>ABISS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>
                <a:solidFill>
                  <a:srgbClr val="FF0000"/>
                </a:solidFill>
              </a:rPr>
              <a:t>2.Взаимодействие по сложным проблемам</a:t>
            </a:r>
          </a:p>
          <a:p>
            <a:pPr>
              <a:buNone/>
            </a:pPr>
            <a:r>
              <a:rPr lang="ru-RU" sz="1800" i="1" dirty="0" smtClean="0"/>
              <a:t>152-ФЗ «О </a:t>
            </a:r>
            <a:r>
              <a:rPr lang="ru-RU" sz="1800" i="1" dirty="0" smtClean="0"/>
              <a:t>персональных данных</a:t>
            </a:r>
            <a:r>
              <a:rPr lang="ru-RU" sz="1800" i="1" dirty="0" smtClean="0"/>
              <a:t>». </a:t>
            </a:r>
            <a:endParaRPr lang="ru-RU" sz="1800" i="1" dirty="0" smtClean="0"/>
          </a:p>
          <a:p>
            <a:pPr>
              <a:buNone/>
            </a:pPr>
            <a:r>
              <a:rPr lang="ru-RU" sz="1800" i="1" dirty="0" smtClean="0"/>
              <a:t>	</a:t>
            </a:r>
            <a:r>
              <a:rPr lang="ru-RU" sz="1800" dirty="0" smtClean="0"/>
              <a:t>Рабочая </a:t>
            </a:r>
            <a:r>
              <a:rPr lang="ru-RU" sz="1800" dirty="0" smtClean="0"/>
              <a:t>группа </a:t>
            </a:r>
            <a:r>
              <a:rPr lang="ru-RU" sz="1800" dirty="0" err="1" smtClean="0"/>
              <a:t>ЦБ+ФСТЭК+ФСБ+Минсвязи+АРБ+банки</a:t>
            </a:r>
            <a:endParaRPr lang="ru-RU" sz="1800" dirty="0" smtClean="0"/>
          </a:p>
          <a:p>
            <a:pPr>
              <a:buNone/>
            </a:pPr>
            <a:r>
              <a:rPr lang="ru-RU" sz="1800" i="1" dirty="0" smtClean="0"/>
              <a:t>Реагирование на инциденты ИБ.</a:t>
            </a:r>
          </a:p>
          <a:p>
            <a:pPr>
              <a:buNone/>
            </a:pPr>
            <a:r>
              <a:rPr lang="ru-RU" sz="1800" dirty="0" smtClean="0"/>
              <a:t>	Структуры </a:t>
            </a:r>
            <a:r>
              <a:rPr lang="ru-RU" sz="1800" dirty="0" smtClean="0"/>
              <a:t>взаимного </a:t>
            </a:r>
            <a:r>
              <a:rPr lang="ru-RU" sz="1800" dirty="0" smtClean="0"/>
              <a:t>оповещения. 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>
                <a:solidFill>
                  <a:srgbClr val="FF0000"/>
                </a:solidFill>
              </a:rPr>
              <a:t>3. Обмен опытом</a:t>
            </a:r>
            <a:endParaRPr lang="ru-RU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1800" dirty="0" smtClean="0"/>
              <a:t>Семинары, конференции, </a:t>
            </a:r>
            <a:r>
              <a:rPr lang="ru-RU" sz="1800" dirty="0" err="1" smtClean="0"/>
              <a:t>кр</a:t>
            </a:r>
            <a:r>
              <a:rPr lang="ru-RU" sz="1800" dirty="0" smtClean="0"/>
              <a:t>. столы.</a:t>
            </a:r>
          </a:p>
          <a:p>
            <a:pPr lvl="1">
              <a:buNone/>
            </a:pPr>
            <a:r>
              <a:rPr lang="ru-RU" sz="1800" dirty="0" smtClean="0"/>
              <a:t>«Вопросы </a:t>
            </a:r>
            <a:r>
              <a:rPr lang="ru-RU" sz="1800" dirty="0" smtClean="0"/>
              <a:t>обеспечения информационной безопасности</a:t>
            </a:r>
          </a:p>
          <a:p>
            <a:pPr lvl="1">
              <a:buNone/>
            </a:pPr>
            <a:r>
              <a:rPr lang="ru-RU" sz="1800" dirty="0" smtClean="0"/>
              <a:t>организаций БС</a:t>
            </a:r>
            <a:r>
              <a:rPr lang="ru-RU" sz="1800" dirty="0" smtClean="0"/>
              <a:t> РФ</a:t>
            </a:r>
            <a:r>
              <a:rPr lang="ru-RU" sz="1800" b="1" dirty="0" smtClean="0"/>
              <a:t>"</a:t>
            </a:r>
            <a:r>
              <a:rPr lang="ru-RU" sz="1800" dirty="0" smtClean="0"/>
              <a:t>» - </a:t>
            </a:r>
            <a:r>
              <a:rPr lang="ru-RU" sz="1800" dirty="0" smtClean="0"/>
              <a:t>10-14 февраля </a:t>
            </a:r>
            <a:r>
              <a:rPr lang="ru-RU" sz="1800" dirty="0" smtClean="0"/>
              <a:t>2009,</a:t>
            </a:r>
          </a:p>
          <a:p>
            <a:pPr lvl="1">
              <a:buNone/>
            </a:pPr>
            <a:r>
              <a:rPr lang="ru-RU" sz="1800" dirty="0" smtClean="0"/>
              <a:t>«Вопросы практического </a:t>
            </a:r>
            <a:r>
              <a:rPr lang="ru-RU" sz="1800" dirty="0" smtClean="0"/>
              <a:t>применения ЭЦП </a:t>
            </a:r>
            <a:r>
              <a:rPr lang="ru-RU" sz="1800" dirty="0" smtClean="0"/>
              <a:t>и средств </a:t>
            </a:r>
            <a:r>
              <a:rPr lang="ru-RU" sz="1800" dirty="0" smtClean="0"/>
              <a:t>шифрования в банковской </a:t>
            </a:r>
            <a:r>
              <a:rPr lang="ru-RU" sz="1800" dirty="0" smtClean="0"/>
              <a:t>сфере» - 3 июня </a:t>
            </a:r>
            <a:r>
              <a:rPr lang="ru-RU" sz="1800" dirty="0" smtClean="0"/>
              <a:t>2009</a:t>
            </a:r>
            <a:endParaRPr lang="ru-RU" sz="1800" dirty="0" smtClean="0"/>
          </a:p>
          <a:p>
            <a:pPr>
              <a:buNone/>
            </a:pPr>
            <a:endParaRPr lang="ru-RU" sz="1800" dirty="0" smtClean="0"/>
          </a:p>
        </p:txBody>
      </p:sp>
      <p:graphicFrame>
        <p:nvGraphicFramePr>
          <p:cNvPr id="2" name="Object 39"/>
          <p:cNvGraphicFramePr>
            <a:graphicFrameLocks noChangeAspect="1"/>
          </p:cNvGraphicFramePr>
          <p:nvPr/>
        </p:nvGraphicFramePr>
        <p:xfrm>
          <a:off x="8459788" y="6405563"/>
          <a:ext cx="684212" cy="479425"/>
        </p:xfrm>
        <a:graphic>
          <a:graphicData uri="http://schemas.openxmlformats.org/presentationml/2006/ole">
            <p:oleObj spid="_x0000_s8196" name="Bitmap Image" r:id="rId4" imgW="1276190" imgH="609524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0" y="0"/>
            <a:ext cx="1403350" cy="6858000"/>
          </a:xfrm>
          <a:prstGeom prst="rect">
            <a:avLst/>
          </a:prstGeom>
          <a:solidFill>
            <a:srgbClr val="0074C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3" name="Text Box 3"/>
          <p:cNvSpPr txBox="1">
            <a:spLocks noChangeArrowheads="1"/>
          </p:cNvSpPr>
          <p:nvPr/>
        </p:nvSpPr>
        <p:spPr bwMode="auto">
          <a:xfrm>
            <a:off x="8459788" y="6597650"/>
            <a:ext cx="6842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00">
                <a:solidFill>
                  <a:srgbClr val="969696"/>
                </a:solidFill>
                <a:latin typeface="Verdana" pitchFamily="34" charset="0"/>
              </a:rPr>
              <a:t>5 / 23</a:t>
            </a:r>
          </a:p>
        </p:txBody>
      </p:sp>
      <p:sp>
        <p:nvSpPr>
          <p:cNvPr id="2054" name="Line 4"/>
          <p:cNvSpPr>
            <a:spLocks noChangeShapeType="1"/>
          </p:cNvSpPr>
          <p:nvPr/>
        </p:nvSpPr>
        <p:spPr bwMode="auto">
          <a:xfrm>
            <a:off x="1403350" y="6524625"/>
            <a:ext cx="77406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8459788" y="6524625"/>
            <a:ext cx="684212" cy="333375"/>
          </a:xfrm>
          <a:prstGeom prst="rect">
            <a:avLst/>
          </a:prstGeom>
          <a:solidFill>
            <a:srgbClr val="E6E6E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0" y="0"/>
            <a:ext cx="1403350" cy="6858000"/>
          </a:xfrm>
          <a:prstGeom prst="rect">
            <a:avLst/>
          </a:prstGeom>
          <a:solidFill>
            <a:srgbClr val="0074C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07950" y="6524625"/>
            <a:ext cx="1150938" cy="276225"/>
            <a:chOff x="113" y="527"/>
            <a:chExt cx="1134" cy="272"/>
          </a:xfrm>
        </p:grpSpPr>
        <p:sp>
          <p:nvSpPr>
            <p:cNvPr id="2098" name="Rectangle 8"/>
            <p:cNvSpPr>
              <a:spLocks noChangeArrowheads="1"/>
            </p:cNvSpPr>
            <p:nvPr/>
          </p:nvSpPr>
          <p:spPr bwMode="auto">
            <a:xfrm>
              <a:off x="113" y="527"/>
              <a:ext cx="1134" cy="2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2051" name="Object 9"/>
            <p:cNvGraphicFramePr>
              <a:graphicFrameLocks noChangeAspect="1"/>
            </p:cNvGraphicFramePr>
            <p:nvPr/>
          </p:nvGraphicFramePr>
          <p:xfrm>
            <a:off x="158" y="573"/>
            <a:ext cx="1043" cy="189"/>
          </p:xfrm>
          <a:graphic>
            <a:graphicData uri="http://schemas.openxmlformats.org/presentationml/2006/ole">
              <p:oleObj spid="_x0000_s63491" name="Image" r:id="rId3" imgW="4546032" imgH="825106" progId="">
                <p:embed/>
              </p:oleObj>
            </a:graphicData>
          </a:graphic>
        </p:graphicFrame>
      </p:grp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8459788" y="6524625"/>
            <a:ext cx="0" cy="333375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1403350" y="6597650"/>
            <a:ext cx="69850" cy="214313"/>
          </a:xfrm>
          <a:prstGeom prst="rect">
            <a:avLst/>
          </a:prstGeom>
          <a:solidFill>
            <a:srgbClr val="BFD1E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188913"/>
            <a:ext cx="323850" cy="73025"/>
          </a:xfrm>
          <a:prstGeom prst="rect">
            <a:avLst/>
          </a:prstGeom>
          <a:solidFill>
            <a:srgbClr val="FF010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1" name="Oval 13"/>
          <p:cNvSpPr>
            <a:spLocks noChangeArrowheads="1"/>
          </p:cNvSpPr>
          <p:nvPr/>
        </p:nvSpPr>
        <p:spPr bwMode="auto">
          <a:xfrm>
            <a:off x="323850" y="619125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2" name="Oval 14"/>
          <p:cNvSpPr>
            <a:spLocks noChangeArrowheads="1"/>
          </p:cNvSpPr>
          <p:nvPr/>
        </p:nvSpPr>
        <p:spPr bwMode="auto">
          <a:xfrm>
            <a:off x="755650" y="619125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3" name="Oval 15"/>
          <p:cNvSpPr>
            <a:spLocks noChangeArrowheads="1"/>
          </p:cNvSpPr>
          <p:nvPr/>
        </p:nvSpPr>
        <p:spPr bwMode="auto">
          <a:xfrm>
            <a:off x="325438" y="1050925"/>
            <a:ext cx="217487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4" name="Oval 16"/>
          <p:cNvSpPr>
            <a:spLocks noChangeArrowheads="1"/>
          </p:cNvSpPr>
          <p:nvPr/>
        </p:nvSpPr>
        <p:spPr bwMode="auto">
          <a:xfrm>
            <a:off x="757238" y="1050925"/>
            <a:ext cx="217487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5" name="Oval 17"/>
          <p:cNvSpPr>
            <a:spLocks noChangeArrowheads="1"/>
          </p:cNvSpPr>
          <p:nvPr/>
        </p:nvSpPr>
        <p:spPr bwMode="auto">
          <a:xfrm>
            <a:off x="325438" y="14843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6" name="Oval 18"/>
          <p:cNvSpPr>
            <a:spLocks noChangeArrowheads="1"/>
          </p:cNvSpPr>
          <p:nvPr/>
        </p:nvSpPr>
        <p:spPr bwMode="auto">
          <a:xfrm>
            <a:off x="327025" y="19161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7" name="Oval 19"/>
          <p:cNvSpPr>
            <a:spLocks noChangeArrowheads="1"/>
          </p:cNvSpPr>
          <p:nvPr/>
        </p:nvSpPr>
        <p:spPr bwMode="auto">
          <a:xfrm>
            <a:off x="758825" y="19161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8" name="Oval 20"/>
          <p:cNvSpPr>
            <a:spLocks noChangeArrowheads="1"/>
          </p:cNvSpPr>
          <p:nvPr/>
        </p:nvSpPr>
        <p:spPr bwMode="auto">
          <a:xfrm>
            <a:off x="325438" y="23479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9" name="Oval 21"/>
          <p:cNvSpPr>
            <a:spLocks noChangeArrowheads="1"/>
          </p:cNvSpPr>
          <p:nvPr/>
        </p:nvSpPr>
        <p:spPr bwMode="auto">
          <a:xfrm>
            <a:off x="757238" y="23479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70" name="Line 22"/>
          <p:cNvSpPr>
            <a:spLocks noChangeShapeType="1"/>
          </p:cNvSpPr>
          <p:nvPr/>
        </p:nvSpPr>
        <p:spPr bwMode="auto">
          <a:xfrm>
            <a:off x="865188" y="769938"/>
            <a:ext cx="0" cy="1295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>
            <a:off x="434975" y="1538288"/>
            <a:ext cx="0" cy="9683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>
            <a:off x="0" y="727075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3" name="Line 25"/>
          <p:cNvSpPr>
            <a:spLocks noChangeShapeType="1"/>
          </p:cNvSpPr>
          <p:nvPr/>
        </p:nvSpPr>
        <p:spPr bwMode="auto">
          <a:xfrm>
            <a:off x="0" y="1158875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4" name="Line 26"/>
          <p:cNvSpPr>
            <a:spLocks noChangeShapeType="1"/>
          </p:cNvSpPr>
          <p:nvPr/>
        </p:nvSpPr>
        <p:spPr bwMode="auto">
          <a:xfrm>
            <a:off x="0" y="1590675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>
            <a:off x="0" y="2027238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6" name="Line 28"/>
          <p:cNvSpPr>
            <a:spLocks noChangeShapeType="1"/>
          </p:cNvSpPr>
          <p:nvPr/>
        </p:nvSpPr>
        <p:spPr bwMode="auto">
          <a:xfrm>
            <a:off x="0" y="2459038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7" name="Oval 29"/>
          <p:cNvSpPr>
            <a:spLocks noChangeArrowheads="1"/>
          </p:cNvSpPr>
          <p:nvPr/>
        </p:nvSpPr>
        <p:spPr bwMode="auto">
          <a:xfrm>
            <a:off x="1308100" y="6207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78" name="Oval 30"/>
          <p:cNvSpPr>
            <a:spLocks noChangeArrowheads="1"/>
          </p:cNvSpPr>
          <p:nvPr/>
        </p:nvSpPr>
        <p:spPr bwMode="auto">
          <a:xfrm>
            <a:off x="1309688" y="10525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79" name="Oval 31"/>
          <p:cNvSpPr>
            <a:spLocks noChangeArrowheads="1"/>
          </p:cNvSpPr>
          <p:nvPr/>
        </p:nvSpPr>
        <p:spPr bwMode="auto">
          <a:xfrm>
            <a:off x="1311275" y="1917700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80" name="Oval 32"/>
          <p:cNvSpPr>
            <a:spLocks noChangeArrowheads="1"/>
          </p:cNvSpPr>
          <p:nvPr/>
        </p:nvSpPr>
        <p:spPr bwMode="auto">
          <a:xfrm>
            <a:off x="1309688" y="2349500"/>
            <a:ext cx="217487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81" name="Line 33"/>
          <p:cNvSpPr>
            <a:spLocks noChangeShapeType="1"/>
          </p:cNvSpPr>
          <p:nvPr/>
        </p:nvSpPr>
        <p:spPr bwMode="auto">
          <a:xfrm flipH="1" flipV="1">
            <a:off x="140335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82" name="Oval 34"/>
          <p:cNvSpPr>
            <a:spLocks noChangeArrowheads="1"/>
          </p:cNvSpPr>
          <p:nvPr/>
        </p:nvSpPr>
        <p:spPr bwMode="auto">
          <a:xfrm>
            <a:off x="-146050" y="6207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83" name="Oval 35"/>
          <p:cNvSpPr>
            <a:spLocks noChangeArrowheads="1"/>
          </p:cNvSpPr>
          <p:nvPr/>
        </p:nvSpPr>
        <p:spPr bwMode="auto">
          <a:xfrm>
            <a:off x="-144463" y="1482725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84" name="Oval 36"/>
          <p:cNvSpPr>
            <a:spLocks noChangeArrowheads="1"/>
          </p:cNvSpPr>
          <p:nvPr/>
        </p:nvSpPr>
        <p:spPr bwMode="auto">
          <a:xfrm>
            <a:off x="-142875" y="1917700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85" name="Oval 37"/>
          <p:cNvSpPr>
            <a:spLocks noChangeArrowheads="1"/>
          </p:cNvSpPr>
          <p:nvPr/>
        </p:nvSpPr>
        <p:spPr bwMode="auto">
          <a:xfrm>
            <a:off x="-144463" y="2349500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2050" name="Object 39"/>
          <p:cNvGraphicFramePr>
            <a:graphicFrameLocks noChangeAspect="1"/>
          </p:cNvGraphicFramePr>
          <p:nvPr>
            <p:ph sz="half" idx="4294967295"/>
          </p:nvPr>
        </p:nvGraphicFramePr>
        <p:xfrm>
          <a:off x="8459788" y="6405563"/>
          <a:ext cx="684212" cy="479425"/>
        </p:xfrm>
        <a:graphic>
          <a:graphicData uri="http://schemas.openxmlformats.org/presentationml/2006/ole">
            <p:oleObj spid="_x0000_s63490" name="Bitmap Image" r:id="rId4" imgW="1276190" imgH="609524" progId="PBrush">
              <p:embed/>
            </p:oleObj>
          </a:graphicData>
        </a:graphic>
      </p:graphicFrame>
      <p:sp>
        <p:nvSpPr>
          <p:cNvPr id="51" name="Заголовок 50"/>
          <p:cNvSpPr>
            <a:spLocks noGrp="1"/>
          </p:cNvSpPr>
          <p:nvPr>
            <p:ph type="title"/>
          </p:nvPr>
        </p:nvSpPr>
        <p:spPr>
          <a:xfrm>
            <a:off x="1500166" y="285728"/>
            <a:ext cx="7429552" cy="1143000"/>
          </a:xfrm>
        </p:spPr>
        <p:txBody>
          <a:bodyPr/>
          <a:lstStyle/>
          <a:p>
            <a:pPr lvl="0"/>
            <a:r>
              <a:rPr lang="ru-RU" sz="3200" dirty="0" smtClean="0">
                <a:solidFill>
                  <a:srgbClr val="002060"/>
                </a:solidFill>
              </a:rPr>
              <a:t>Межкорпоративное </a:t>
            </a:r>
            <a:r>
              <a:rPr lang="ru-RU" sz="3200" dirty="0" smtClean="0">
                <a:solidFill>
                  <a:srgbClr val="002060"/>
                </a:solidFill>
              </a:rPr>
              <a:t>взаимодействие в отраслевых сообществах </a:t>
            </a:r>
            <a:r>
              <a:rPr lang="ru-RU" sz="3200" dirty="0" smtClean="0">
                <a:solidFill>
                  <a:srgbClr val="002060"/>
                </a:solidFill>
              </a:rPr>
              <a:t>: </a:t>
            </a:r>
            <a:r>
              <a:rPr lang="ru-RU" sz="3200" dirty="0" smtClean="0">
                <a:solidFill>
                  <a:srgbClr val="002060"/>
                </a:solidFill>
              </a:rPr>
              <a:t/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>цели достигнуты?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53" name="Rectangle 2"/>
          <p:cNvSpPr txBox="1">
            <a:spLocks noChangeArrowheads="1"/>
          </p:cNvSpPr>
          <p:nvPr/>
        </p:nvSpPr>
        <p:spPr bwMode="auto">
          <a:xfrm>
            <a:off x="457200" y="288911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4" name="Rectangle 3"/>
          <p:cNvSpPr txBox="1">
            <a:spLocks noChangeArrowheads="1"/>
          </p:cNvSpPr>
          <p:nvPr/>
        </p:nvSpPr>
        <p:spPr bwMode="auto">
          <a:xfrm>
            <a:off x="1643042" y="1600200"/>
            <a:ext cx="7043758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Обмен опытом</a:t>
            </a:r>
          </a:p>
          <a:p>
            <a:pPr marL="342900" lvl="0" indent="-342900" eaLnBrk="0" hangingPunct="0">
              <a:spcBef>
                <a:spcPct val="20000"/>
              </a:spcBef>
            </a:pPr>
            <a:r>
              <a:rPr lang="ru-RU" sz="3200" kern="0" dirty="0" smtClean="0">
                <a:solidFill>
                  <a:srgbClr val="009900"/>
                </a:solidFill>
                <a:latin typeface="+mn-lt"/>
              </a:rPr>
              <a:t>Взаимодействие с госорганами и регуляторами</a:t>
            </a:r>
          </a:p>
          <a:p>
            <a:pPr marL="342900" lvl="0" indent="-342900" eaLnBrk="0" hangingPunct="0">
              <a:spcBef>
                <a:spcPct val="20000"/>
              </a:spcBef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Разработка нормативно-методических документов</a:t>
            </a:r>
          </a:p>
          <a:p>
            <a:pPr marL="342900" lvl="0" indent="-342900" eaLnBrk="0" hangingPunct="0">
              <a:spcBef>
                <a:spcPct val="20000"/>
              </a:spcBef>
            </a:pPr>
            <a:r>
              <a:rPr lang="ru-RU" sz="3200" kern="0" dirty="0" smtClean="0">
                <a:solidFill>
                  <a:srgbClr val="7030A0"/>
                </a:solidFill>
                <a:latin typeface="+mn-lt"/>
              </a:rPr>
              <a:t>Распространение лучших практик</a:t>
            </a:r>
          </a:p>
          <a:p>
            <a:pPr marL="342900" lvl="0" indent="-342900" eaLnBrk="0" hangingPunct="0">
              <a:spcBef>
                <a:spcPct val="20000"/>
              </a:spcBef>
            </a:pPr>
            <a:r>
              <a:rPr lang="ru-RU" sz="3200" kern="0" dirty="0" smtClean="0">
                <a:latin typeface="+mn-lt"/>
              </a:rPr>
              <a:t>Подготовка и подбор кадров </a:t>
            </a: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0" y="0"/>
            <a:ext cx="1403350" cy="6858000"/>
          </a:xfrm>
          <a:prstGeom prst="rect">
            <a:avLst/>
          </a:prstGeom>
          <a:solidFill>
            <a:srgbClr val="0074C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8459788" y="6597650"/>
            <a:ext cx="6842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00">
                <a:solidFill>
                  <a:srgbClr val="969696"/>
                </a:solidFill>
                <a:latin typeface="Verdana" pitchFamily="34" charset="0"/>
              </a:rPr>
              <a:t>5 / 23</a:t>
            </a:r>
          </a:p>
        </p:txBody>
      </p:sp>
      <p:sp>
        <p:nvSpPr>
          <p:cNvPr id="8198" name="Line 4"/>
          <p:cNvSpPr>
            <a:spLocks noChangeShapeType="1"/>
          </p:cNvSpPr>
          <p:nvPr/>
        </p:nvSpPr>
        <p:spPr bwMode="auto">
          <a:xfrm>
            <a:off x="1403350" y="6524625"/>
            <a:ext cx="77406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8459788" y="6524625"/>
            <a:ext cx="684212" cy="333375"/>
          </a:xfrm>
          <a:prstGeom prst="rect">
            <a:avLst/>
          </a:prstGeom>
          <a:solidFill>
            <a:srgbClr val="E6E6E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0" name="Rectangle 6"/>
          <p:cNvSpPr>
            <a:spLocks noChangeArrowheads="1"/>
          </p:cNvSpPr>
          <p:nvPr/>
        </p:nvSpPr>
        <p:spPr bwMode="auto">
          <a:xfrm>
            <a:off x="0" y="0"/>
            <a:ext cx="1403350" cy="6858000"/>
          </a:xfrm>
          <a:prstGeom prst="rect">
            <a:avLst/>
          </a:prstGeom>
          <a:solidFill>
            <a:srgbClr val="0074C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07950" y="6524625"/>
            <a:ext cx="1150938" cy="276225"/>
            <a:chOff x="113" y="527"/>
            <a:chExt cx="1134" cy="272"/>
          </a:xfrm>
        </p:grpSpPr>
        <p:sp>
          <p:nvSpPr>
            <p:cNvPr id="8231" name="Rectangle 8"/>
            <p:cNvSpPr>
              <a:spLocks noChangeArrowheads="1"/>
            </p:cNvSpPr>
            <p:nvPr/>
          </p:nvSpPr>
          <p:spPr bwMode="auto">
            <a:xfrm>
              <a:off x="113" y="527"/>
              <a:ext cx="1134" cy="2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8195" name="Object 3"/>
            <p:cNvGraphicFramePr>
              <a:graphicFrameLocks noChangeAspect="1"/>
            </p:cNvGraphicFramePr>
            <p:nvPr/>
          </p:nvGraphicFramePr>
          <p:xfrm>
            <a:off x="158" y="573"/>
            <a:ext cx="1043" cy="189"/>
          </p:xfrm>
          <a:graphic>
            <a:graphicData uri="http://schemas.openxmlformats.org/presentationml/2006/ole">
              <p:oleObj spid="_x0000_s60418" name="Image" r:id="rId3" imgW="4546032" imgH="825106" progId="">
                <p:embed/>
              </p:oleObj>
            </a:graphicData>
          </a:graphic>
        </p:graphicFrame>
      </p:grp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8459788" y="6524625"/>
            <a:ext cx="0" cy="333375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1403350" y="6597650"/>
            <a:ext cx="69850" cy="214313"/>
          </a:xfrm>
          <a:prstGeom prst="rect">
            <a:avLst/>
          </a:prstGeom>
          <a:solidFill>
            <a:srgbClr val="BFD1E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0" y="188913"/>
            <a:ext cx="323850" cy="73025"/>
          </a:xfrm>
          <a:prstGeom prst="rect">
            <a:avLst/>
          </a:prstGeom>
          <a:solidFill>
            <a:srgbClr val="FF010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5" name="Oval 13"/>
          <p:cNvSpPr>
            <a:spLocks noChangeArrowheads="1"/>
          </p:cNvSpPr>
          <p:nvPr/>
        </p:nvSpPr>
        <p:spPr bwMode="auto">
          <a:xfrm>
            <a:off x="323850" y="619125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6" name="Oval 14"/>
          <p:cNvSpPr>
            <a:spLocks noChangeArrowheads="1"/>
          </p:cNvSpPr>
          <p:nvPr/>
        </p:nvSpPr>
        <p:spPr bwMode="auto">
          <a:xfrm>
            <a:off x="755650" y="619125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7" name="Oval 15"/>
          <p:cNvSpPr>
            <a:spLocks noChangeArrowheads="1"/>
          </p:cNvSpPr>
          <p:nvPr/>
        </p:nvSpPr>
        <p:spPr bwMode="auto">
          <a:xfrm>
            <a:off x="325438" y="1050925"/>
            <a:ext cx="217487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8" name="Oval 16"/>
          <p:cNvSpPr>
            <a:spLocks noChangeArrowheads="1"/>
          </p:cNvSpPr>
          <p:nvPr/>
        </p:nvSpPr>
        <p:spPr bwMode="auto">
          <a:xfrm>
            <a:off x="757238" y="1050925"/>
            <a:ext cx="217487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9" name="Oval 17"/>
          <p:cNvSpPr>
            <a:spLocks noChangeArrowheads="1"/>
          </p:cNvSpPr>
          <p:nvPr/>
        </p:nvSpPr>
        <p:spPr bwMode="auto">
          <a:xfrm>
            <a:off x="325438" y="14843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10" name="Oval 18"/>
          <p:cNvSpPr>
            <a:spLocks noChangeArrowheads="1"/>
          </p:cNvSpPr>
          <p:nvPr/>
        </p:nvSpPr>
        <p:spPr bwMode="auto">
          <a:xfrm>
            <a:off x="327025" y="19161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11" name="Oval 19"/>
          <p:cNvSpPr>
            <a:spLocks noChangeArrowheads="1"/>
          </p:cNvSpPr>
          <p:nvPr/>
        </p:nvSpPr>
        <p:spPr bwMode="auto">
          <a:xfrm>
            <a:off x="758825" y="19161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12" name="Oval 20"/>
          <p:cNvSpPr>
            <a:spLocks noChangeArrowheads="1"/>
          </p:cNvSpPr>
          <p:nvPr/>
        </p:nvSpPr>
        <p:spPr bwMode="auto">
          <a:xfrm>
            <a:off x="325438" y="23479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13" name="Oval 21"/>
          <p:cNvSpPr>
            <a:spLocks noChangeArrowheads="1"/>
          </p:cNvSpPr>
          <p:nvPr/>
        </p:nvSpPr>
        <p:spPr bwMode="auto">
          <a:xfrm>
            <a:off x="757238" y="23479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>
            <a:off x="865188" y="769938"/>
            <a:ext cx="0" cy="1295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434975" y="1538288"/>
            <a:ext cx="0" cy="9683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0" y="727075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>
            <a:off x="0" y="1158875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0" y="1590675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0" y="2027238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0" y="2459038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1" name="Oval 29"/>
          <p:cNvSpPr>
            <a:spLocks noChangeArrowheads="1"/>
          </p:cNvSpPr>
          <p:nvPr/>
        </p:nvSpPr>
        <p:spPr bwMode="auto">
          <a:xfrm>
            <a:off x="1308100" y="6207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22" name="Oval 30"/>
          <p:cNvSpPr>
            <a:spLocks noChangeArrowheads="1"/>
          </p:cNvSpPr>
          <p:nvPr/>
        </p:nvSpPr>
        <p:spPr bwMode="auto">
          <a:xfrm>
            <a:off x="1309688" y="10525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23" name="Oval 31"/>
          <p:cNvSpPr>
            <a:spLocks noChangeArrowheads="1"/>
          </p:cNvSpPr>
          <p:nvPr/>
        </p:nvSpPr>
        <p:spPr bwMode="auto">
          <a:xfrm>
            <a:off x="1311275" y="1917700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24" name="Oval 32"/>
          <p:cNvSpPr>
            <a:spLocks noChangeArrowheads="1"/>
          </p:cNvSpPr>
          <p:nvPr/>
        </p:nvSpPr>
        <p:spPr bwMode="auto">
          <a:xfrm>
            <a:off x="1309688" y="2349500"/>
            <a:ext cx="217487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25" name="Line 33"/>
          <p:cNvSpPr>
            <a:spLocks noChangeShapeType="1"/>
          </p:cNvSpPr>
          <p:nvPr/>
        </p:nvSpPr>
        <p:spPr bwMode="auto">
          <a:xfrm flipH="1" flipV="1">
            <a:off x="140335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6" name="Oval 34"/>
          <p:cNvSpPr>
            <a:spLocks noChangeArrowheads="1"/>
          </p:cNvSpPr>
          <p:nvPr/>
        </p:nvSpPr>
        <p:spPr bwMode="auto">
          <a:xfrm>
            <a:off x="-146050" y="6207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27" name="Oval 35"/>
          <p:cNvSpPr>
            <a:spLocks noChangeArrowheads="1"/>
          </p:cNvSpPr>
          <p:nvPr/>
        </p:nvSpPr>
        <p:spPr bwMode="auto">
          <a:xfrm>
            <a:off x="-144463" y="1482725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28" name="Oval 36"/>
          <p:cNvSpPr>
            <a:spLocks noChangeArrowheads="1"/>
          </p:cNvSpPr>
          <p:nvPr/>
        </p:nvSpPr>
        <p:spPr bwMode="auto">
          <a:xfrm>
            <a:off x="-142875" y="1917700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29" name="Oval 37"/>
          <p:cNvSpPr>
            <a:spLocks noChangeArrowheads="1"/>
          </p:cNvSpPr>
          <p:nvPr/>
        </p:nvSpPr>
        <p:spPr bwMode="auto">
          <a:xfrm>
            <a:off x="-144463" y="2349500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Заголовок 4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/>
                </a:solidFill>
              </a:rPr>
              <a:t>Нерешенные вопросы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48" name="Содержимое 47"/>
          <p:cNvSpPr>
            <a:spLocks noGrp="1"/>
          </p:cNvSpPr>
          <p:nvPr>
            <p:ph idx="1"/>
          </p:nvPr>
        </p:nvSpPr>
        <p:spPr>
          <a:xfrm>
            <a:off x="1571604" y="1357298"/>
            <a:ext cx="7429552" cy="4768865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Слабость, несистематичность горизонтальных связей между отраслевыми сообществами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Недостаточная организованность в решении общих проблем, неиспользование уже найденных форм и решений</a:t>
            </a:r>
          </a:p>
          <a:p>
            <a:pPr>
              <a:buNone/>
            </a:pPr>
            <a:r>
              <a:rPr lang="ru-RU" sz="2400" dirty="0" smtClean="0"/>
              <a:t>Обмен информацией есть, но слишком случайный</a:t>
            </a:r>
            <a:endParaRPr lang="ru-RU" sz="2400" dirty="0"/>
          </a:p>
        </p:txBody>
      </p:sp>
      <p:graphicFrame>
        <p:nvGraphicFramePr>
          <p:cNvPr id="2" name="Object 39"/>
          <p:cNvGraphicFramePr>
            <a:graphicFrameLocks noChangeAspect="1"/>
          </p:cNvGraphicFramePr>
          <p:nvPr/>
        </p:nvGraphicFramePr>
        <p:xfrm>
          <a:off x="8459788" y="6405563"/>
          <a:ext cx="684212" cy="479425"/>
        </p:xfrm>
        <a:graphic>
          <a:graphicData uri="http://schemas.openxmlformats.org/presentationml/2006/ole">
            <p:oleObj spid="_x0000_s60419" name="Bitmap Image" r:id="rId4" imgW="1276190" imgH="609524" progId="PBrush">
              <p:embed/>
            </p:oleObj>
          </a:graphicData>
        </a:graphic>
      </p:graphicFrame>
      <p:sp>
        <p:nvSpPr>
          <p:cNvPr id="49" name="Стрелка вправо 48"/>
          <p:cNvSpPr/>
          <p:nvPr/>
        </p:nvSpPr>
        <p:spPr>
          <a:xfrm rot="5400000">
            <a:off x="4223202" y="2857193"/>
            <a:ext cx="714380" cy="1159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0" y="0"/>
            <a:ext cx="1403350" cy="6858000"/>
          </a:xfrm>
          <a:prstGeom prst="rect">
            <a:avLst/>
          </a:prstGeom>
          <a:solidFill>
            <a:srgbClr val="0074C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8459788" y="6597650"/>
            <a:ext cx="6842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00">
                <a:solidFill>
                  <a:srgbClr val="969696"/>
                </a:solidFill>
                <a:latin typeface="Verdana" pitchFamily="34" charset="0"/>
              </a:rPr>
              <a:t>5 / 23</a:t>
            </a:r>
          </a:p>
        </p:txBody>
      </p:sp>
      <p:sp>
        <p:nvSpPr>
          <p:cNvPr id="8198" name="Line 4"/>
          <p:cNvSpPr>
            <a:spLocks noChangeShapeType="1"/>
          </p:cNvSpPr>
          <p:nvPr/>
        </p:nvSpPr>
        <p:spPr bwMode="auto">
          <a:xfrm>
            <a:off x="1403350" y="6524625"/>
            <a:ext cx="77406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8459788" y="6524625"/>
            <a:ext cx="684212" cy="333375"/>
          </a:xfrm>
          <a:prstGeom prst="rect">
            <a:avLst/>
          </a:prstGeom>
          <a:solidFill>
            <a:srgbClr val="E6E6E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0" name="Rectangle 6"/>
          <p:cNvSpPr>
            <a:spLocks noChangeArrowheads="1"/>
          </p:cNvSpPr>
          <p:nvPr/>
        </p:nvSpPr>
        <p:spPr bwMode="auto">
          <a:xfrm>
            <a:off x="0" y="0"/>
            <a:ext cx="1403350" cy="6858000"/>
          </a:xfrm>
          <a:prstGeom prst="rect">
            <a:avLst/>
          </a:prstGeom>
          <a:solidFill>
            <a:srgbClr val="0074C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07950" y="6524625"/>
            <a:ext cx="1150938" cy="276225"/>
            <a:chOff x="113" y="527"/>
            <a:chExt cx="1134" cy="272"/>
          </a:xfrm>
        </p:grpSpPr>
        <p:sp>
          <p:nvSpPr>
            <p:cNvPr id="8231" name="Rectangle 8"/>
            <p:cNvSpPr>
              <a:spLocks noChangeArrowheads="1"/>
            </p:cNvSpPr>
            <p:nvPr/>
          </p:nvSpPr>
          <p:spPr bwMode="auto">
            <a:xfrm>
              <a:off x="113" y="527"/>
              <a:ext cx="1134" cy="2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8195" name="Object 3"/>
            <p:cNvGraphicFramePr>
              <a:graphicFrameLocks noChangeAspect="1"/>
            </p:cNvGraphicFramePr>
            <p:nvPr/>
          </p:nvGraphicFramePr>
          <p:xfrm>
            <a:off x="158" y="573"/>
            <a:ext cx="1043" cy="189"/>
          </p:xfrm>
          <a:graphic>
            <a:graphicData uri="http://schemas.openxmlformats.org/presentationml/2006/ole">
              <p:oleObj spid="_x0000_s62466" name="Image" r:id="rId3" imgW="4546032" imgH="825106" progId="">
                <p:embed/>
              </p:oleObj>
            </a:graphicData>
          </a:graphic>
        </p:graphicFrame>
      </p:grp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8459788" y="6524625"/>
            <a:ext cx="0" cy="333375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1403350" y="6597650"/>
            <a:ext cx="69850" cy="214313"/>
          </a:xfrm>
          <a:prstGeom prst="rect">
            <a:avLst/>
          </a:prstGeom>
          <a:solidFill>
            <a:srgbClr val="BFD1E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0" y="188913"/>
            <a:ext cx="323850" cy="73025"/>
          </a:xfrm>
          <a:prstGeom prst="rect">
            <a:avLst/>
          </a:prstGeom>
          <a:solidFill>
            <a:srgbClr val="FF010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5" name="Oval 13"/>
          <p:cNvSpPr>
            <a:spLocks noChangeArrowheads="1"/>
          </p:cNvSpPr>
          <p:nvPr/>
        </p:nvSpPr>
        <p:spPr bwMode="auto">
          <a:xfrm>
            <a:off x="323850" y="619125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6" name="Oval 14"/>
          <p:cNvSpPr>
            <a:spLocks noChangeArrowheads="1"/>
          </p:cNvSpPr>
          <p:nvPr/>
        </p:nvSpPr>
        <p:spPr bwMode="auto">
          <a:xfrm>
            <a:off x="755650" y="619125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7" name="Oval 15"/>
          <p:cNvSpPr>
            <a:spLocks noChangeArrowheads="1"/>
          </p:cNvSpPr>
          <p:nvPr/>
        </p:nvSpPr>
        <p:spPr bwMode="auto">
          <a:xfrm>
            <a:off x="325438" y="1050925"/>
            <a:ext cx="217487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8" name="Oval 16"/>
          <p:cNvSpPr>
            <a:spLocks noChangeArrowheads="1"/>
          </p:cNvSpPr>
          <p:nvPr/>
        </p:nvSpPr>
        <p:spPr bwMode="auto">
          <a:xfrm>
            <a:off x="757238" y="1050925"/>
            <a:ext cx="217487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9" name="Oval 17"/>
          <p:cNvSpPr>
            <a:spLocks noChangeArrowheads="1"/>
          </p:cNvSpPr>
          <p:nvPr/>
        </p:nvSpPr>
        <p:spPr bwMode="auto">
          <a:xfrm>
            <a:off x="325438" y="14843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10" name="Oval 18"/>
          <p:cNvSpPr>
            <a:spLocks noChangeArrowheads="1"/>
          </p:cNvSpPr>
          <p:nvPr/>
        </p:nvSpPr>
        <p:spPr bwMode="auto">
          <a:xfrm>
            <a:off x="327025" y="19161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11" name="Oval 19"/>
          <p:cNvSpPr>
            <a:spLocks noChangeArrowheads="1"/>
          </p:cNvSpPr>
          <p:nvPr/>
        </p:nvSpPr>
        <p:spPr bwMode="auto">
          <a:xfrm>
            <a:off x="758825" y="19161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12" name="Oval 20"/>
          <p:cNvSpPr>
            <a:spLocks noChangeArrowheads="1"/>
          </p:cNvSpPr>
          <p:nvPr/>
        </p:nvSpPr>
        <p:spPr bwMode="auto">
          <a:xfrm>
            <a:off x="325438" y="23479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13" name="Oval 21"/>
          <p:cNvSpPr>
            <a:spLocks noChangeArrowheads="1"/>
          </p:cNvSpPr>
          <p:nvPr/>
        </p:nvSpPr>
        <p:spPr bwMode="auto">
          <a:xfrm>
            <a:off x="757238" y="23479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>
            <a:off x="865188" y="769938"/>
            <a:ext cx="0" cy="1295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434975" y="1538288"/>
            <a:ext cx="0" cy="9683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0" y="727075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>
            <a:off x="0" y="1158875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0" y="1590675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0" y="2027238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0" y="2459038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1" name="Oval 29"/>
          <p:cNvSpPr>
            <a:spLocks noChangeArrowheads="1"/>
          </p:cNvSpPr>
          <p:nvPr/>
        </p:nvSpPr>
        <p:spPr bwMode="auto">
          <a:xfrm>
            <a:off x="1308100" y="6207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22" name="Oval 30"/>
          <p:cNvSpPr>
            <a:spLocks noChangeArrowheads="1"/>
          </p:cNvSpPr>
          <p:nvPr/>
        </p:nvSpPr>
        <p:spPr bwMode="auto">
          <a:xfrm>
            <a:off x="1309688" y="10525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23" name="Oval 31"/>
          <p:cNvSpPr>
            <a:spLocks noChangeArrowheads="1"/>
          </p:cNvSpPr>
          <p:nvPr/>
        </p:nvSpPr>
        <p:spPr bwMode="auto">
          <a:xfrm>
            <a:off x="1311275" y="1917700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24" name="Oval 32"/>
          <p:cNvSpPr>
            <a:spLocks noChangeArrowheads="1"/>
          </p:cNvSpPr>
          <p:nvPr/>
        </p:nvSpPr>
        <p:spPr bwMode="auto">
          <a:xfrm>
            <a:off x="1309688" y="2349500"/>
            <a:ext cx="217487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25" name="Line 33"/>
          <p:cNvSpPr>
            <a:spLocks noChangeShapeType="1"/>
          </p:cNvSpPr>
          <p:nvPr/>
        </p:nvSpPr>
        <p:spPr bwMode="auto">
          <a:xfrm flipH="1" flipV="1">
            <a:off x="140335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6" name="Oval 34"/>
          <p:cNvSpPr>
            <a:spLocks noChangeArrowheads="1"/>
          </p:cNvSpPr>
          <p:nvPr/>
        </p:nvSpPr>
        <p:spPr bwMode="auto">
          <a:xfrm>
            <a:off x="-146050" y="6207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27" name="Oval 35"/>
          <p:cNvSpPr>
            <a:spLocks noChangeArrowheads="1"/>
          </p:cNvSpPr>
          <p:nvPr/>
        </p:nvSpPr>
        <p:spPr bwMode="auto">
          <a:xfrm>
            <a:off x="-144463" y="1482725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28" name="Oval 36"/>
          <p:cNvSpPr>
            <a:spLocks noChangeArrowheads="1"/>
          </p:cNvSpPr>
          <p:nvPr/>
        </p:nvSpPr>
        <p:spPr bwMode="auto">
          <a:xfrm>
            <a:off x="-142875" y="1917700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29" name="Oval 37"/>
          <p:cNvSpPr>
            <a:spLocks noChangeArrowheads="1"/>
          </p:cNvSpPr>
          <p:nvPr/>
        </p:nvSpPr>
        <p:spPr bwMode="auto">
          <a:xfrm>
            <a:off x="-144463" y="2349500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Заголовок 4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RFC</a:t>
            </a:r>
            <a:r>
              <a:rPr lang="ru-RU" dirty="0" smtClean="0">
                <a:solidFill>
                  <a:schemeClr val="accent6"/>
                </a:solidFill>
              </a:rPr>
              <a:t>, т.е.предложение к обсуждению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42" name="Содержимое 41"/>
          <p:cNvSpPr>
            <a:spLocks noGrp="1"/>
          </p:cNvSpPr>
          <p:nvPr>
            <p:ph idx="1"/>
          </p:nvPr>
        </p:nvSpPr>
        <p:spPr>
          <a:xfrm>
            <a:off x="1500166" y="1600200"/>
            <a:ext cx="7429552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Нужна какая-то форма систематического взаимодействия, для начала – взаимного информирования о том, что происходит в сообществах. Возможно, взаимное участие в мероприятиях в качестве наблюдателей. </a:t>
            </a:r>
          </a:p>
          <a:p>
            <a:pPr>
              <a:buNone/>
            </a:pPr>
            <a:r>
              <a:rPr lang="ru-RU" dirty="0" smtClean="0"/>
              <a:t>«Клуб </a:t>
            </a:r>
            <a:r>
              <a:rPr lang="ru-RU" dirty="0" smtClean="0"/>
              <a:t>ассоциаций ИБ</a:t>
            </a:r>
            <a:r>
              <a:rPr lang="ru-RU" dirty="0" smtClean="0"/>
              <a:t>»?</a:t>
            </a:r>
            <a:endParaRPr lang="ru-RU" dirty="0"/>
          </a:p>
        </p:txBody>
      </p:sp>
      <p:graphicFrame>
        <p:nvGraphicFramePr>
          <p:cNvPr id="2" name="Object 39"/>
          <p:cNvGraphicFramePr>
            <a:graphicFrameLocks noChangeAspect="1"/>
          </p:cNvGraphicFramePr>
          <p:nvPr/>
        </p:nvGraphicFramePr>
        <p:xfrm>
          <a:off x="8459788" y="6405563"/>
          <a:ext cx="684212" cy="479425"/>
        </p:xfrm>
        <a:graphic>
          <a:graphicData uri="http://schemas.openxmlformats.org/presentationml/2006/ole">
            <p:oleObj spid="_x0000_s62467" name="Bitmap Image" r:id="rId4" imgW="1276190" imgH="609524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ChangeArrowheads="1"/>
          </p:cNvSpPr>
          <p:nvPr/>
        </p:nvSpPr>
        <p:spPr bwMode="auto">
          <a:xfrm>
            <a:off x="0" y="0"/>
            <a:ext cx="1403350" cy="6858000"/>
          </a:xfrm>
          <a:prstGeom prst="rect">
            <a:avLst/>
          </a:prstGeom>
          <a:solidFill>
            <a:srgbClr val="0074C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86" name="Text Box 3"/>
          <p:cNvSpPr txBox="1">
            <a:spLocks noChangeArrowheads="1"/>
          </p:cNvSpPr>
          <p:nvPr/>
        </p:nvSpPr>
        <p:spPr bwMode="auto">
          <a:xfrm>
            <a:off x="8459788" y="6597650"/>
            <a:ext cx="6842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00">
                <a:solidFill>
                  <a:srgbClr val="969696"/>
                </a:solidFill>
                <a:latin typeface="Verdana" pitchFamily="34" charset="0"/>
              </a:rPr>
              <a:t>5 / 23</a:t>
            </a:r>
          </a:p>
        </p:txBody>
      </p:sp>
      <p:sp>
        <p:nvSpPr>
          <p:cNvPr id="20487" name="Line 4"/>
          <p:cNvSpPr>
            <a:spLocks noChangeShapeType="1"/>
          </p:cNvSpPr>
          <p:nvPr/>
        </p:nvSpPr>
        <p:spPr bwMode="auto">
          <a:xfrm>
            <a:off x="1403350" y="6524625"/>
            <a:ext cx="77406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88" name="Rectangle 5"/>
          <p:cNvSpPr>
            <a:spLocks noChangeArrowheads="1"/>
          </p:cNvSpPr>
          <p:nvPr/>
        </p:nvSpPr>
        <p:spPr bwMode="auto">
          <a:xfrm>
            <a:off x="8459788" y="6524625"/>
            <a:ext cx="684212" cy="333375"/>
          </a:xfrm>
          <a:prstGeom prst="rect">
            <a:avLst/>
          </a:prstGeom>
          <a:solidFill>
            <a:srgbClr val="E6E6E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89" name="Rectangle 6"/>
          <p:cNvSpPr>
            <a:spLocks noChangeArrowheads="1"/>
          </p:cNvSpPr>
          <p:nvPr/>
        </p:nvSpPr>
        <p:spPr bwMode="auto">
          <a:xfrm>
            <a:off x="0" y="0"/>
            <a:ext cx="1403350" cy="6858000"/>
          </a:xfrm>
          <a:prstGeom prst="rect">
            <a:avLst/>
          </a:prstGeom>
          <a:solidFill>
            <a:srgbClr val="0074C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0490" name="Group 7"/>
          <p:cNvGrpSpPr>
            <a:grpSpLocks/>
          </p:cNvGrpSpPr>
          <p:nvPr/>
        </p:nvGrpSpPr>
        <p:grpSpPr bwMode="auto">
          <a:xfrm>
            <a:off x="107950" y="6524625"/>
            <a:ext cx="1150938" cy="276225"/>
            <a:chOff x="113" y="527"/>
            <a:chExt cx="1134" cy="272"/>
          </a:xfrm>
        </p:grpSpPr>
        <p:sp>
          <p:nvSpPr>
            <p:cNvPr id="20524" name="Rectangle 8"/>
            <p:cNvSpPr>
              <a:spLocks noChangeArrowheads="1"/>
            </p:cNvSpPr>
            <p:nvPr/>
          </p:nvSpPr>
          <p:spPr bwMode="auto">
            <a:xfrm>
              <a:off x="113" y="527"/>
              <a:ext cx="1134" cy="2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20484" name="Object 9"/>
            <p:cNvGraphicFramePr>
              <a:graphicFrameLocks noChangeAspect="1"/>
            </p:cNvGraphicFramePr>
            <p:nvPr/>
          </p:nvGraphicFramePr>
          <p:xfrm>
            <a:off x="158" y="573"/>
            <a:ext cx="1043" cy="189"/>
          </p:xfrm>
          <a:graphic>
            <a:graphicData uri="http://schemas.openxmlformats.org/presentationml/2006/ole">
              <p:oleObj spid="_x0000_s20484" name="Image" r:id="rId3" imgW="4546032" imgH="825106" progId="">
                <p:embed/>
              </p:oleObj>
            </a:graphicData>
          </a:graphic>
        </p:graphicFrame>
      </p:grpSp>
      <p:sp>
        <p:nvSpPr>
          <p:cNvPr id="20491" name="Line 10"/>
          <p:cNvSpPr>
            <a:spLocks noChangeShapeType="1"/>
          </p:cNvSpPr>
          <p:nvPr/>
        </p:nvSpPr>
        <p:spPr bwMode="auto">
          <a:xfrm>
            <a:off x="8459788" y="6524625"/>
            <a:ext cx="0" cy="333375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92" name="Rectangle 11"/>
          <p:cNvSpPr>
            <a:spLocks noChangeArrowheads="1"/>
          </p:cNvSpPr>
          <p:nvPr/>
        </p:nvSpPr>
        <p:spPr bwMode="auto">
          <a:xfrm>
            <a:off x="1403350" y="6597650"/>
            <a:ext cx="69850" cy="214313"/>
          </a:xfrm>
          <a:prstGeom prst="rect">
            <a:avLst/>
          </a:prstGeom>
          <a:solidFill>
            <a:srgbClr val="BFD1E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93" name="Rectangle 12"/>
          <p:cNvSpPr>
            <a:spLocks noChangeArrowheads="1"/>
          </p:cNvSpPr>
          <p:nvPr/>
        </p:nvSpPr>
        <p:spPr bwMode="auto">
          <a:xfrm>
            <a:off x="0" y="188913"/>
            <a:ext cx="323850" cy="73025"/>
          </a:xfrm>
          <a:prstGeom prst="rect">
            <a:avLst/>
          </a:prstGeom>
          <a:solidFill>
            <a:srgbClr val="FF010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94" name="Oval 13"/>
          <p:cNvSpPr>
            <a:spLocks noChangeArrowheads="1"/>
          </p:cNvSpPr>
          <p:nvPr/>
        </p:nvSpPr>
        <p:spPr bwMode="auto">
          <a:xfrm>
            <a:off x="323850" y="619125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95" name="Oval 14"/>
          <p:cNvSpPr>
            <a:spLocks noChangeArrowheads="1"/>
          </p:cNvSpPr>
          <p:nvPr/>
        </p:nvSpPr>
        <p:spPr bwMode="auto">
          <a:xfrm>
            <a:off x="755650" y="619125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96" name="Oval 15"/>
          <p:cNvSpPr>
            <a:spLocks noChangeArrowheads="1"/>
          </p:cNvSpPr>
          <p:nvPr/>
        </p:nvSpPr>
        <p:spPr bwMode="auto">
          <a:xfrm>
            <a:off x="325438" y="1050925"/>
            <a:ext cx="217487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97" name="Oval 16"/>
          <p:cNvSpPr>
            <a:spLocks noChangeArrowheads="1"/>
          </p:cNvSpPr>
          <p:nvPr/>
        </p:nvSpPr>
        <p:spPr bwMode="auto">
          <a:xfrm>
            <a:off x="757238" y="1050925"/>
            <a:ext cx="217487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98" name="Oval 17"/>
          <p:cNvSpPr>
            <a:spLocks noChangeArrowheads="1"/>
          </p:cNvSpPr>
          <p:nvPr/>
        </p:nvSpPr>
        <p:spPr bwMode="auto">
          <a:xfrm>
            <a:off x="325438" y="14843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99" name="Oval 18"/>
          <p:cNvSpPr>
            <a:spLocks noChangeArrowheads="1"/>
          </p:cNvSpPr>
          <p:nvPr/>
        </p:nvSpPr>
        <p:spPr bwMode="auto">
          <a:xfrm>
            <a:off x="327025" y="19161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00" name="Oval 19"/>
          <p:cNvSpPr>
            <a:spLocks noChangeArrowheads="1"/>
          </p:cNvSpPr>
          <p:nvPr/>
        </p:nvSpPr>
        <p:spPr bwMode="auto">
          <a:xfrm>
            <a:off x="758825" y="19161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01" name="Oval 20"/>
          <p:cNvSpPr>
            <a:spLocks noChangeArrowheads="1"/>
          </p:cNvSpPr>
          <p:nvPr/>
        </p:nvSpPr>
        <p:spPr bwMode="auto">
          <a:xfrm>
            <a:off x="325438" y="23479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02" name="Oval 21"/>
          <p:cNvSpPr>
            <a:spLocks noChangeArrowheads="1"/>
          </p:cNvSpPr>
          <p:nvPr/>
        </p:nvSpPr>
        <p:spPr bwMode="auto">
          <a:xfrm>
            <a:off x="757238" y="23479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03" name="Line 22"/>
          <p:cNvSpPr>
            <a:spLocks noChangeShapeType="1"/>
          </p:cNvSpPr>
          <p:nvPr/>
        </p:nvSpPr>
        <p:spPr bwMode="auto">
          <a:xfrm>
            <a:off x="865188" y="769938"/>
            <a:ext cx="0" cy="1295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04" name="Line 23"/>
          <p:cNvSpPr>
            <a:spLocks noChangeShapeType="1"/>
          </p:cNvSpPr>
          <p:nvPr/>
        </p:nvSpPr>
        <p:spPr bwMode="auto">
          <a:xfrm>
            <a:off x="434975" y="1538288"/>
            <a:ext cx="0" cy="9683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05" name="Line 24"/>
          <p:cNvSpPr>
            <a:spLocks noChangeShapeType="1"/>
          </p:cNvSpPr>
          <p:nvPr/>
        </p:nvSpPr>
        <p:spPr bwMode="auto">
          <a:xfrm>
            <a:off x="0" y="727075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06" name="Line 25"/>
          <p:cNvSpPr>
            <a:spLocks noChangeShapeType="1"/>
          </p:cNvSpPr>
          <p:nvPr/>
        </p:nvSpPr>
        <p:spPr bwMode="auto">
          <a:xfrm>
            <a:off x="0" y="1158875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07" name="Line 26"/>
          <p:cNvSpPr>
            <a:spLocks noChangeShapeType="1"/>
          </p:cNvSpPr>
          <p:nvPr/>
        </p:nvSpPr>
        <p:spPr bwMode="auto">
          <a:xfrm>
            <a:off x="0" y="1590675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08" name="Line 27"/>
          <p:cNvSpPr>
            <a:spLocks noChangeShapeType="1"/>
          </p:cNvSpPr>
          <p:nvPr/>
        </p:nvSpPr>
        <p:spPr bwMode="auto">
          <a:xfrm>
            <a:off x="0" y="2027238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09" name="Line 28"/>
          <p:cNvSpPr>
            <a:spLocks noChangeShapeType="1"/>
          </p:cNvSpPr>
          <p:nvPr/>
        </p:nvSpPr>
        <p:spPr bwMode="auto">
          <a:xfrm>
            <a:off x="0" y="2459038"/>
            <a:ext cx="1403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10" name="Oval 29"/>
          <p:cNvSpPr>
            <a:spLocks noChangeArrowheads="1"/>
          </p:cNvSpPr>
          <p:nvPr/>
        </p:nvSpPr>
        <p:spPr bwMode="auto">
          <a:xfrm>
            <a:off x="1308100" y="6207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11" name="Oval 30"/>
          <p:cNvSpPr>
            <a:spLocks noChangeArrowheads="1"/>
          </p:cNvSpPr>
          <p:nvPr/>
        </p:nvSpPr>
        <p:spPr bwMode="auto">
          <a:xfrm>
            <a:off x="1309688" y="1052513"/>
            <a:ext cx="217487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12" name="Oval 31"/>
          <p:cNvSpPr>
            <a:spLocks noChangeArrowheads="1"/>
          </p:cNvSpPr>
          <p:nvPr/>
        </p:nvSpPr>
        <p:spPr bwMode="auto">
          <a:xfrm>
            <a:off x="1311275" y="1917700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13" name="Oval 32"/>
          <p:cNvSpPr>
            <a:spLocks noChangeArrowheads="1"/>
          </p:cNvSpPr>
          <p:nvPr/>
        </p:nvSpPr>
        <p:spPr bwMode="auto">
          <a:xfrm>
            <a:off x="1309688" y="2349500"/>
            <a:ext cx="217487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14" name="Line 33"/>
          <p:cNvSpPr>
            <a:spLocks noChangeShapeType="1"/>
          </p:cNvSpPr>
          <p:nvPr/>
        </p:nvSpPr>
        <p:spPr bwMode="auto">
          <a:xfrm flipH="1" flipV="1">
            <a:off x="140335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15" name="Oval 34"/>
          <p:cNvSpPr>
            <a:spLocks noChangeArrowheads="1"/>
          </p:cNvSpPr>
          <p:nvPr/>
        </p:nvSpPr>
        <p:spPr bwMode="auto">
          <a:xfrm>
            <a:off x="-146050" y="620713"/>
            <a:ext cx="217488" cy="21748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16" name="Oval 35"/>
          <p:cNvSpPr>
            <a:spLocks noChangeArrowheads="1"/>
          </p:cNvSpPr>
          <p:nvPr/>
        </p:nvSpPr>
        <p:spPr bwMode="auto">
          <a:xfrm>
            <a:off x="-144463" y="1482725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17" name="Oval 36"/>
          <p:cNvSpPr>
            <a:spLocks noChangeArrowheads="1"/>
          </p:cNvSpPr>
          <p:nvPr/>
        </p:nvSpPr>
        <p:spPr bwMode="auto">
          <a:xfrm>
            <a:off x="-142875" y="1917700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18" name="Oval 37"/>
          <p:cNvSpPr>
            <a:spLocks noChangeArrowheads="1"/>
          </p:cNvSpPr>
          <p:nvPr/>
        </p:nvSpPr>
        <p:spPr bwMode="auto">
          <a:xfrm>
            <a:off x="-144463" y="2349500"/>
            <a:ext cx="217488" cy="21748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19" name="Rectangle 41"/>
          <p:cNvSpPr>
            <a:spLocks noGrp="1" noChangeArrowheads="1"/>
          </p:cNvSpPr>
          <p:nvPr>
            <p:ph type="title"/>
          </p:nvPr>
        </p:nvSpPr>
        <p:spPr>
          <a:xfrm>
            <a:off x="1095375" y="274638"/>
            <a:ext cx="8229600" cy="1143000"/>
          </a:xfrm>
        </p:spPr>
        <p:txBody>
          <a:bodyPr/>
          <a:lstStyle/>
          <a:p>
            <a:pPr eaLnBrk="1" hangingPunct="1"/>
            <a:r>
              <a:rPr lang="ru-RU" sz="4800" b="1" dirty="0" smtClean="0">
                <a:solidFill>
                  <a:srgbClr val="333399"/>
                </a:solidFill>
              </a:rPr>
              <a:t>Спасибо за </a:t>
            </a:r>
            <a:r>
              <a:rPr lang="ru-RU" sz="4800" b="1" dirty="0" smtClean="0">
                <a:solidFill>
                  <a:schemeClr val="accent2"/>
                </a:solidFill>
              </a:rPr>
              <a:t>внимание!</a:t>
            </a:r>
          </a:p>
        </p:txBody>
      </p:sp>
      <p:sp>
        <p:nvSpPr>
          <p:cNvPr id="20520" name="Rectangle 48"/>
          <p:cNvSpPr>
            <a:spLocks noChangeArrowheads="1"/>
          </p:cNvSpPr>
          <p:nvPr/>
        </p:nvSpPr>
        <p:spPr bwMode="auto">
          <a:xfrm>
            <a:off x="1476375" y="4325938"/>
            <a:ext cx="748823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chemeClr val="accent2"/>
                </a:solidFill>
              </a:rPr>
              <a:t>Адрес: Россия, Москва, ул.Серпуховской Вал,19-8</a:t>
            </a:r>
          </a:p>
          <a:p>
            <a:r>
              <a:rPr lang="ru-RU" dirty="0">
                <a:solidFill>
                  <a:schemeClr val="accent2"/>
                </a:solidFill>
              </a:rPr>
              <a:t>Телефон</a:t>
            </a:r>
            <a:r>
              <a:rPr lang="en-US" dirty="0">
                <a:solidFill>
                  <a:schemeClr val="accent2"/>
                </a:solidFill>
              </a:rPr>
              <a:t>:+7 (095) </a:t>
            </a:r>
            <a:r>
              <a:rPr lang="ru-RU" smtClean="0">
                <a:solidFill>
                  <a:schemeClr val="accent2"/>
                </a:solidFill>
              </a:rPr>
              <a:t>92</a:t>
            </a:r>
            <a:r>
              <a:rPr lang="ru-RU" smtClean="0">
                <a:solidFill>
                  <a:schemeClr val="accent2"/>
                </a:solidFill>
              </a:rPr>
              <a:t>1-44-82</a:t>
            </a:r>
            <a:endParaRPr lang="ru-RU">
              <a:solidFill>
                <a:schemeClr val="accent2"/>
              </a:solidFill>
            </a:endParaRPr>
          </a:p>
          <a:p>
            <a:r>
              <a:rPr lang="ru-RU" dirty="0">
                <a:solidFill>
                  <a:schemeClr val="accent2"/>
                </a:solidFill>
              </a:rPr>
              <a:t>Сайт</a:t>
            </a:r>
            <a:r>
              <a:rPr lang="en-US" dirty="0">
                <a:solidFill>
                  <a:schemeClr val="accent2"/>
                </a:solidFill>
              </a:rPr>
              <a:t>: www.andek.ru</a:t>
            </a:r>
            <a:r>
              <a:rPr lang="ru-RU" dirty="0">
                <a:solidFill>
                  <a:schemeClr val="accent2"/>
                </a:solidFill>
              </a:rPr>
              <a:t>, </a:t>
            </a:r>
          </a:p>
          <a:p>
            <a:r>
              <a:rPr lang="en-US" dirty="0">
                <a:solidFill>
                  <a:schemeClr val="accent2"/>
                </a:solidFill>
              </a:rPr>
              <a:t>E-mail: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a.veligura@andek.ru</a:t>
            </a:r>
            <a:endParaRPr lang="ru-RU" dirty="0">
              <a:solidFill>
                <a:schemeClr val="accent2"/>
              </a:solidFill>
            </a:endParaRPr>
          </a:p>
        </p:txBody>
      </p:sp>
      <p:grpSp>
        <p:nvGrpSpPr>
          <p:cNvPr id="20521" name="Group 49"/>
          <p:cNvGrpSpPr>
            <a:grpSpLocks/>
          </p:cNvGrpSpPr>
          <p:nvPr/>
        </p:nvGrpSpPr>
        <p:grpSpPr bwMode="auto">
          <a:xfrm>
            <a:off x="1403350" y="1989138"/>
            <a:ext cx="2808288" cy="779462"/>
            <a:chOff x="113" y="527"/>
            <a:chExt cx="1134" cy="272"/>
          </a:xfrm>
        </p:grpSpPr>
        <p:sp>
          <p:nvSpPr>
            <p:cNvPr id="20523" name="Rectangle 50"/>
            <p:cNvSpPr>
              <a:spLocks noChangeArrowheads="1"/>
            </p:cNvSpPr>
            <p:nvPr/>
          </p:nvSpPr>
          <p:spPr bwMode="auto">
            <a:xfrm>
              <a:off x="113" y="527"/>
              <a:ext cx="1134" cy="2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20483" name="Object 51"/>
            <p:cNvGraphicFramePr>
              <a:graphicFrameLocks noChangeAspect="1"/>
            </p:cNvGraphicFramePr>
            <p:nvPr/>
          </p:nvGraphicFramePr>
          <p:xfrm>
            <a:off x="158" y="573"/>
            <a:ext cx="1043" cy="189"/>
          </p:xfrm>
          <a:graphic>
            <a:graphicData uri="http://schemas.openxmlformats.org/presentationml/2006/ole">
              <p:oleObj spid="_x0000_s20483" name="Image" r:id="rId4" imgW="4546032" imgH="825106" progId="">
                <p:embed/>
              </p:oleObj>
            </a:graphicData>
          </a:graphic>
        </p:graphicFrame>
      </p:grpSp>
      <p:sp>
        <p:nvSpPr>
          <p:cNvPr id="20522" name="Text Box 52"/>
          <p:cNvSpPr txBox="1">
            <a:spLocks noChangeArrowheads="1"/>
          </p:cNvSpPr>
          <p:nvPr/>
        </p:nvSpPr>
        <p:spPr bwMode="auto">
          <a:xfrm>
            <a:off x="4240213" y="2060575"/>
            <a:ext cx="466883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dirty="0" err="1">
                <a:solidFill>
                  <a:schemeClr val="accent2"/>
                </a:solidFill>
              </a:rPr>
              <a:t>Велигура</a:t>
            </a:r>
            <a:r>
              <a:rPr lang="ru-RU" sz="2000" dirty="0">
                <a:solidFill>
                  <a:schemeClr val="accent2"/>
                </a:solidFill>
              </a:rPr>
              <a:t> Александр Николаевич</a:t>
            </a:r>
          </a:p>
          <a:p>
            <a:pPr algn="ctr"/>
            <a:r>
              <a:rPr lang="ru-RU" sz="2000" dirty="0">
                <a:solidFill>
                  <a:schemeClr val="accent2"/>
                </a:solidFill>
              </a:rPr>
              <a:t>Заместитель генерального директора</a:t>
            </a:r>
            <a:endParaRPr lang="ru-RU" dirty="0">
              <a:solidFill>
                <a:schemeClr val="accent2"/>
              </a:solidFill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ru-RU" b="1" dirty="0"/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 dirty="0"/>
              <a:t>Председатель комитета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 dirty="0"/>
              <a:t>по информационной безопасности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 dirty="0"/>
              <a:t>Ассоциации российских банков</a:t>
            </a:r>
            <a:r>
              <a:rPr lang="ru-RU" b="1" dirty="0"/>
              <a:t> </a:t>
            </a:r>
          </a:p>
        </p:txBody>
      </p:sp>
      <p:graphicFrame>
        <p:nvGraphicFramePr>
          <p:cNvPr id="20482" name="Object 53"/>
          <p:cNvGraphicFramePr>
            <a:graphicFrameLocks noChangeAspect="1"/>
          </p:cNvGraphicFramePr>
          <p:nvPr>
            <p:ph idx="1"/>
          </p:nvPr>
        </p:nvGraphicFramePr>
        <p:xfrm>
          <a:off x="1476375" y="2997200"/>
          <a:ext cx="1276350" cy="792163"/>
        </p:xfrm>
        <a:graphic>
          <a:graphicData uri="http://schemas.openxmlformats.org/presentationml/2006/ole">
            <p:oleObj spid="_x0000_s20482" name="Bitmap Image" r:id="rId5" imgW="1276190" imgH="609524" progId="PBrush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2374</TotalTime>
  <Words>291</Words>
  <Application>Microsoft Office PowerPoint</Application>
  <PresentationFormat>Экран (4:3)</PresentationFormat>
  <Paragraphs>84</Paragraphs>
  <Slides>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Оформление по умолчанию</vt:lpstr>
      <vt:lpstr>Image</vt:lpstr>
      <vt:lpstr>Bitmap Image</vt:lpstr>
      <vt:lpstr>О роли отраслевых сообществ по информационной безопасности: пример кредитно-финансовой сферы</vt:lpstr>
      <vt:lpstr>Межкорпоративное взаимодействие – примеры отраслевых сообществ:  ассоциации, комитеты и т.п. </vt:lpstr>
      <vt:lpstr>Межкорпоративное взаимодействие в отраслевых сообществах : цели</vt:lpstr>
      <vt:lpstr>Межкорпоративное взаимодействие в кредитно-финансовой сфере</vt:lpstr>
      <vt:lpstr>Направления и примеры</vt:lpstr>
      <vt:lpstr>Межкорпоративное взаимодействие в отраслевых сообществах :  цели достигнуты? </vt:lpstr>
      <vt:lpstr>Нерешенные вопросы</vt:lpstr>
      <vt:lpstr>RFC, т.е.предложение к обсуждению</vt:lpstr>
      <vt:lpstr>Спасибо за внимание!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ОБЕСПЕЧЕНИЯ ИНФОРМАЦИОННОЙ БЕЗОПАСНОСТИ ОРГАНИЗАЦИЙ БАНКОВСКОЙ СИСТЕМЫ РОССИЙСКОЙ ФЕДЕРАЦИИ ВВЕДЕНИЕ ОБЩИЕ ВОПРОСЫ СТАНДАРТИЗАЦИИ</dc:title>
  <dc:creator>1</dc:creator>
  <cp:lastModifiedBy>1</cp:lastModifiedBy>
  <cp:revision>103</cp:revision>
  <dcterms:created xsi:type="dcterms:W3CDTF">2007-01-23T22:47:07Z</dcterms:created>
  <dcterms:modified xsi:type="dcterms:W3CDTF">2009-05-27T20:50:26Z</dcterms:modified>
</cp:coreProperties>
</file>