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70" r:id="rId3"/>
    <p:sldId id="371" r:id="rId4"/>
    <p:sldId id="373" r:id="rId5"/>
    <p:sldId id="359" r:id="rId6"/>
    <p:sldId id="376" r:id="rId7"/>
    <p:sldId id="374" r:id="rId8"/>
    <p:sldId id="375" r:id="rId9"/>
    <p:sldId id="31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3300"/>
    <a:srgbClr val="FF0066"/>
    <a:srgbClr val="99FFCC"/>
    <a:srgbClr val="D2ECB6"/>
    <a:srgbClr val="FFCCFF"/>
    <a:srgbClr val="009900"/>
    <a:srgbClr val="333399"/>
    <a:srgbClr val="FFFF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6783090-EC0F-4203-8585-37779BFEE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1A22D4F-A252-4819-8C6C-DB41031BD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8E3615-D397-4A7A-947D-7FF17F2DD344}" type="slidenum">
              <a:rPr lang="ru-RU">
                <a:latin typeface="Arial" charset="0"/>
              </a:rPr>
              <a:pPr/>
              <a:t>1</a:t>
            </a:fld>
            <a:endParaRPr lang="ru-RU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6C78A-5BA9-4AFF-A515-03A3330FC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EF3F6-1C5B-4F17-BE78-DB5782308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D641-A8AA-4E2F-836A-D58D1D052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B45E-5872-4907-8139-9F515A25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D845B-88FD-4A06-B750-F52F9F4DB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00D17-5000-4DCE-8A27-9DD03D94E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3F48E-A985-4DBD-8790-FDA9A4573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DD40-E447-42BC-9536-9A7C31B17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81029-8043-4531-9A3D-42FDA2485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A0624-A883-4BE7-BD3B-E7968C3EA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C243B-3A12-4F16-9DAC-56D4719EF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A5128-4469-408F-94E1-BB002078D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AABF8697-D80A-4973-AA37-420965A6E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404813"/>
            <a:ext cx="7477156" cy="3744912"/>
          </a:xfrm>
        </p:spPr>
        <p:txBody>
          <a:bodyPr/>
          <a:lstStyle/>
          <a:p>
            <a:pPr eaLnBrk="1" hangingPunct="1"/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О роли отраслевых сообществ по информационной безопасности: пример кредитно-финансовой сферы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62388"/>
            <a:ext cx="7148513" cy="2879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err="1" smtClean="0">
                <a:solidFill>
                  <a:srgbClr val="FF3300"/>
                </a:solidFill>
              </a:rPr>
              <a:t>А.Н.Велигура</a:t>
            </a:r>
            <a:r>
              <a:rPr lang="ru-RU" sz="2400" b="1" dirty="0" smtClean="0">
                <a:solidFill>
                  <a:srgbClr val="FF3300"/>
                </a:solidFill>
              </a:rPr>
              <a:t>, </a:t>
            </a:r>
            <a:r>
              <a:rPr lang="en-US" sz="2400" b="1" dirty="0" smtClean="0">
                <a:solidFill>
                  <a:srgbClr val="FF3300"/>
                </a:solidFill>
              </a:rPr>
              <a:t>CISA</a:t>
            </a:r>
            <a:endParaRPr lang="ru-RU" sz="24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6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Председатель комитета по информационной безопасности Ассоциации российских банков 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Заместитель генерального директора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ООО «АНДЭК </a:t>
            </a:r>
            <a:r>
              <a:rPr lang="ru-RU" sz="2000" dirty="0" err="1" smtClean="0"/>
              <a:t>Технолоджиз</a:t>
            </a:r>
            <a:r>
              <a:rPr lang="ru-RU" sz="2000" dirty="0" smtClean="0"/>
              <a:t>»</a:t>
            </a:r>
            <a:r>
              <a:rPr lang="ru-RU" sz="14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/>
              <a:t> 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1403350" y="6524625"/>
            <a:ext cx="7740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33" name="Group 7"/>
          <p:cNvGrpSpPr>
            <a:grpSpLocks/>
          </p:cNvGrpSpPr>
          <p:nvPr/>
        </p:nvGrpSpPr>
        <p:grpSpPr bwMode="auto">
          <a:xfrm>
            <a:off x="107950" y="6524625"/>
            <a:ext cx="1150938" cy="276225"/>
            <a:chOff x="113" y="527"/>
            <a:chExt cx="1134" cy="272"/>
          </a:xfrm>
        </p:grpSpPr>
        <p:sp>
          <p:nvSpPr>
            <p:cNvPr id="1063" name="Rectangle 8"/>
            <p:cNvSpPr>
              <a:spLocks noChangeArrowheads="1"/>
            </p:cNvSpPr>
            <p:nvPr/>
          </p:nvSpPr>
          <p:spPr bwMode="auto">
            <a:xfrm>
              <a:off x="113" y="527"/>
              <a:ext cx="1134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7" name="Object 9"/>
            <p:cNvGraphicFramePr>
              <a:graphicFrameLocks noChangeAspect="1"/>
            </p:cNvGraphicFramePr>
            <p:nvPr/>
          </p:nvGraphicFramePr>
          <p:xfrm>
            <a:off x="158" y="573"/>
            <a:ext cx="1043" cy="189"/>
          </p:xfrm>
          <a:graphic>
            <a:graphicData uri="http://schemas.openxmlformats.org/presentationml/2006/ole">
              <p:oleObj spid="_x0000_s1027" name="Image" r:id="rId4" imgW="4546032" imgH="825106" progId="">
                <p:embed/>
              </p:oleObj>
            </a:graphicData>
          </a:graphic>
        </p:graphicFrame>
      </p:grp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8459788" y="6524625"/>
            <a:ext cx="0" cy="333375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1403350" y="6524625"/>
            <a:ext cx="7740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03350" y="6597650"/>
            <a:ext cx="69850" cy="214313"/>
          </a:xfrm>
          <a:prstGeom prst="rect">
            <a:avLst/>
          </a:prstGeom>
          <a:solidFill>
            <a:srgbClr val="BFD1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88913"/>
            <a:ext cx="323850" cy="73025"/>
          </a:xfrm>
          <a:prstGeom prst="rect">
            <a:avLst/>
          </a:prstGeom>
          <a:solidFill>
            <a:srgbClr val="FF01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" name="Oval 14"/>
          <p:cNvSpPr>
            <a:spLocks noChangeArrowheads="1"/>
          </p:cNvSpPr>
          <p:nvPr/>
        </p:nvSpPr>
        <p:spPr bwMode="auto">
          <a:xfrm>
            <a:off x="3238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Oval 15"/>
          <p:cNvSpPr>
            <a:spLocks noChangeArrowheads="1"/>
          </p:cNvSpPr>
          <p:nvPr/>
        </p:nvSpPr>
        <p:spPr bwMode="auto">
          <a:xfrm>
            <a:off x="7556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Oval 16"/>
          <p:cNvSpPr>
            <a:spLocks noChangeArrowheads="1"/>
          </p:cNvSpPr>
          <p:nvPr/>
        </p:nvSpPr>
        <p:spPr bwMode="auto">
          <a:xfrm>
            <a:off x="3254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Oval 17"/>
          <p:cNvSpPr>
            <a:spLocks noChangeArrowheads="1"/>
          </p:cNvSpPr>
          <p:nvPr/>
        </p:nvSpPr>
        <p:spPr bwMode="auto">
          <a:xfrm>
            <a:off x="7572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" name="Oval 18"/>
          <p:cNvSpPr>
            <a:spLocks noChangeArrowheads="1"/>
          </p:cNvSpPr>
          <p:nvPr/>
        </p:nvSpPr>
        <p:spPr bwMode="auto">
          <a:xfrm>
            <a:off x="325438" y="14843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Oval 19"/>
          <p:cNvSpPr>
            <a:spLocks noChangeArrowheads="1"/>
          </p:cNvSpPr>
          <p:nvPr/>
        </p:nvSpPr>
        <p:spPr bwMode="auto">
          <a:xfrm>
            <a:off x="3270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Oval 20"/>
          <p:cNvSpPr>
            <a:spLocks noChangeArrowheads="1"/>
          </p:cNvSpPr>
          <p:nvPr/>
        </p:nvSpPr>
        <p:spPr bwMode="auto">
          <a:xfrm>
            <a:off x="7588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Oval 21"/>
          <p:cNvSpPr>
            <a:spLocks noChangeArrowheads="1"/>
          </p:cNvSpPr>
          <p:nvPr/>
        </p:nvSpPr>
        <p:spPr bwMode="auto">
          <a:xfrm>
            <a:off x="3254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" name="Oval 22"/>
          <p:cNvSpPr>
            <a:spLocks noChangeArrowheads="1"/>
          </p:cNvSpPr>
          <p:nvPr/>
        </p:nvSpPr>
        <p:spPr bwMode="auto">
          <a:xfrm>
            <a:off x="7572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865188" y="769938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434975" y="1538288"/>
            <a:ext cx="0" cy="968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>
            <a:off x="0" y="7270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>
            <a:off x="0" y="11588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0" y="15906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0" y="20272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24590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4" name="Oval 30"/>
          <p:cNvSpPr>
            <a:spLocks noChangeArrowheads="1"/>
          </p:cNvSpPr>
          <p:nvPr/>
        </p:nvSpPr>
        <p:spPr bwMode="auto">
          <a:xfrm>
            <a:off x="130810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Oval 31"/>
          <p:cNvSpPr>
            <a:spLocks noChangeArrowheads="1"/>
          </p:cNvSpPr>
          <p:nvPr/>
        </p:nvSpPr>
        <p:spPr bwMode="auto">
          <a:xfrm>
            <a:off x="1309688" y="10525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Oval 32"/>
          <p:cNvSpPr>
            <a:spLocks noChangeArrowheads="1"/>
          </p:cNvSpPr>
          <p:nvPr/>
        </p:nvSpPr>
        <p:spPr bwMode="auto">
          <a:xfrm>
            <a:off x="13112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Oval 33"/>
          <p:cNvSpPr>
            <a:spLocks noChangeArrowheads="1"/>
          </p:cNvSpPr>
          <p:nvPr/>
        </p:nvSpPr>
        <p:spPr bwMode="auto">
          <a:xfrm>
            <a:off x="1309688" y="2349500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 flipH="1" flipV="1">
            <a:off x="14033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9" name="Oval 35"/>
          <p:cNvSpPr>
            <a:spLocks noChangeArrowheads="1"/>
          </p:cNvSpPr>
          <p:nvPr/>
        </p:nvSpPr>
        <p:spPr bwMode="auto">
          <a:xfrm>
            <a:off x="-14605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0" name="Oval 36"/>
          <p:cNvSpPr>
            <a:spLocks noChangeArrowheads="1"/>
          </p:cNvSpPr>
          <p:nvPr/>
        </p:nvSpPr>
        <p:spPr bwMode="auto">
          <a:xfrm>
            <a:off x="-144463" y="14827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1" name="Oval 37"/>
          <p:cNvSpPr>
            <a:spLocks noChangeArrowheads="1"/>
          </p:cNvSpPr>
          <p:nvPr/>
        </p:nvSpPr>
        <p:spPr bwMode="auto">
          <a:xfrm>
            <a:off x="-1428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2" name="Oval 38"/>
          <p:cNvSpPr>
            <a:spLocks noChangeArrowheads="1"/>
          </p:cNvSpPr>
          <p:nvPr/>
        </p:nvSpPr>
        <p:spPr bwMode="auto">
          <a:xfrm>
            <a:off x="-144463" y="23495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6" name="Object 39"/>
          <p:cNvGraphicFramePr>
            <a:graphicFrameLocks noChangeAspect="1"/>
          </p:cNvGraphicFramePr>
          <p:nvPr/>
        </p:nvGraphicFramePr>
        <p:xfrm>
          <a:off x="8459788" y="6421438"/>
          <a:ext cx="684212" cy="463550"/>
        </p:xfrm>
        <a:graphic>
          <a:graphicData uri="http://schemas.openxmlformats.org/presentationml/2006/ole">
            <p:oleObj spid="_x0000_s1026" name="Bitmap Image" r:id="rId5" imgW="1276190" imgH="60952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8459788" y="6597650"/>
            <a:ext cx="6842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>
                <a:solidFill>
                  <a:srgbClr val="969696"/>
                </a:solidFill>
                <a:latin typeface="Verdana" pitchFamily="34" charset="0"/>
              </a:rPr>
              <a:t>5 / 23</a:t>
            </a:r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1403350" y="6524625"/>
            <a:ext cx="7740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7950" y="6524625"/>
            <a:ext cx="1150938" cy="276225"/>
            <a:chOff x="113" y="527"/>
            <a:chExt cx="1134" cy="272"/>
          </a:xfrm>
        </p:grpSpPr>
        <p:sp>
          <p:nvSpPr>
            <p:cNvPr id="2098" name="Rectangle 8"/>
            <p:cNvSpPr>
              <a:spLocks noChangeArrowheads="1"/>
            </p:cNvSpPr>
            <p:nvPr/>
          </p:nvSpPr>
          <p:spPr bwMode="auto">
            <a:xfrm>
              <a:off x="113" y="527"/>
              <a:ext cx="1134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1" name="Object 9"/>
            <p:cNvGraphicFramePr>
              <a:graphicFrameLocks noChangeAspect="1"/>
            </p:cNvGraphicFramePr>
            <p:nvPr/>
          </p:nvGraphicFramePr>
          <p:xfrm>
            <a:off x="158" y="573"/>
            <a:ext cx="1043" cy="189"/>
          </p:xfrm>
          <a:graphic>
            <a:graphicData uri="http://schemas.openxmlformats.org/presentationml/2006/ole">
              <p:oleObj spid="_x0000_s48131" name="Image" r:id="rId3" imgW="4546032" imgH="825106" progId="">
                <p:embed/>
              </p:oleObj>
            </a:graphicData>
          </a:graphic>
        </p:graphicFrame>
      </p:grp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459788" y="6524625"/>
            <a:ext cx="0" cy="333375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403350" y="6597650"/>
            <a:ext cx="69850" cy="214313"/>
          </a:xfrm>
          <a:prstGeom prst="rect">
            <a:avLst/>
          </a:prstGeom>
          <a:solidFill>
            <a:srgbClr val="BFD1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88913"/>
            <a:ext cx="323850" cy="73025"/>
          </a:xfrm>
          <a:prstGeom prst="rect">
            <a:avLst/>
          </a:prstGeom>
          <a:solidFill>
            <a:srgbClr val="FF01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3238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7556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3254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7572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25438" y="14843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3270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7588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3254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7572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865188" y="769938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34975" y="1538288"/>
            <a:ext cx="0" cy="968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0" y="7270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0" y="11588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0" y="15906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0" y="20272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0" y="24590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7" name="Oval 29"/>
          <p:cNvSpPr>
            <a:spLocks noChangeArrowheads="1"/>
          </p:cNvSpPr>
          <p:nvPr/>
        </p:nvSpPr>
        <p:spPr bwMode="auto">
          <a:xfrm>
            <a:off x="130810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1309688" y="10525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>
            <a:off x="13112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1309688" y="2349500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 flipV="1">
            <a:off x="14033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-14605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-144463" y="14827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-1428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5" name="Oval 37"/>
          <p:cNvSpPr>
            <a:spLocks noChangeArrowheads="1"/>
          </p:cNvSpPr>
          <p:nvPr/>
        </p:nvSpPr>
        <p:spPr bwMode="auto">
          <a:xfrm>
            <a:off x="-144463" y="23495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0" name="Object 39"/>
          <p:cNvGraphicFramePr>
            <a:graphicFrameLocks noChangeAspect="1"/>
          </p:cNvGraphicFramePr>
          <p:nvPr>
            <p:ph sz="half" idx="4294967295"/>
          </p:nvPr>
        </p:nvGraphicFramePr>
        <p:xfrm>
          <a:off x="8459788" y="6405563"/>
          <a:ext cx="684212" cy="479425"/>
        </p:xfrm>
        <a:graphic>
          <a:graphicData uri="http://schemas.openxmlformats.org/presentationml/2006/ole">
            <p:oleObj spid="_x0000_s48130" name="Bitmap Image" r:id="rId4" imgW="1276190" imgH="609524" progId="PBrush">
              <p:embed/>
            </p:oleObj>
          </a:graphicData>
        </a:graphic>
      </p:graphicFrame>
      <p:sp>
        <p:nvSpPr>
          <p:cNvPr id="51" name="Заголовок 50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715272" cy="1143000"/>
          </a:xfrm>
        </p:spPr>
        <p:txBody>
          <a:bodyPr/>
          <a:lstStyle/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Межкорпоративное </a:t>
            </a:r>
            <a:r>
              <a:rPr lang="ru-RU" sz="2400" b="1" dirty="0" smtClean="0">
                <a:solidFill>
                  <a:srgbClr val="002060"/>
                </a:solidFill>
              </a:rPr>
              <a:t>взаимодействие – примеры отраслевых сообществ: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ассоциации</a:t>
            </a:r>
            <a:r>
              <a:rPr lang="ru-RU" sz="2400" b="1" dirty="0" smtClean="0">
                <a:solidFill>
                  <a:srgbClr val="002060"/>
                </a:solidFill>
              </a:rPr>
              <a:t>, комитеты и т.п.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457200" y="288911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1428728" y="1600200"/>
            <a:ext cx="7572428" cy="49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Ассоциации производителей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Ассоциация защиты информации (АЗИ)</a:t>
            </a:r>
            <a:endParaRPr lang="ru-RU" i="1" dirty="0" smtClean="0"/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sz="2400" i="1" kern="0" dirty="0" smtClean="0">
                <a:latin typeface="+mn-lt"/>
              </a:rPr>
              <a:t>ЕВРААС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ru-RU" sz="2400" kern="0" dirty="0" smtClean="0">
                <a:solidFill>
                  <a:srgbClr val="C00000"/>
                </a:solidFill>
                <a:latin typeface="+mn-lt"/>
              </a:rPr>
              <a:t>Комитеты (подкомитеты)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ИБ в </a:t>
            </a:r>
            <a:r>
              <a:rPr lang="ru-RU" sz="2400" kern="0" dirty="0" smtClean="0">
                <a:solidFill>
                  <a:srgbClr val="C00000"/>
                </a:solidFill>
                <a:latin typeface="+mn-lt"/>
              </a:rPr>
              <a:t>ассоциациях 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1" kern="0" dirty="0" smtClean="0">
                <a:latin typeface="+mn-lt"/>
              </a:rPr>
              <a:t>(АРБ, АДЭ</a:t>
            </a:r>
            <a:r>
              <a:rPr kumimoji="0" 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ТПП, </a:t>
            </a:r>
            <a:r>
              <a:rPr lang="ru-RU" sz="2400" i="1" kern="0" dirty="0" smtClean="0">
                <a:latin typeface="+mn-lt"/>
              </a:rPr>
              <a:t>АРЧЕ</a:t>
            </a:r>
            <a:r>
              <a:rPr lang="en-US" sz="2400" i="1" kern="0" dirty="0" smtClean="0">
                <a:latin typeface="+mn-lt"/>
              </a:rPr>
              <a:t> </a:t>
            </a:r>
            <a:r>
              <a:rPr kumimoji="0" 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</a:t>
            </a:r>
            <a:r>
              <a:rPr kumimoji="0" 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др.)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ru-RU" sz="2400" kern="0" dirty="0" smtClean="0">
                <a:latin typeface="+mn-lt"/>
              </a:rPr>
              <a:t>		</a:t>
            </a:r>
            <a:r>
              <a:rPr lang="en-US" sz="2400" kern="0" dirty="0" smtClean="0">
                <a:latin typeface="+mn-lt"/>
              </a:rPr>
              <a:t>	</a:t>
            </a:r>
            <a:r>
              <a:rPr lang="ru-RU" sz="2400" kern="0" dirty="0" smtClean="0">
                <a:solidFill>
                  <a:srgbClr val="C00000"/>
                </a:solidFill>
                <a:latin typeface="+mn-lt"/>
              </a:rPr>
              <a:t>Прочие 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0" lvl="3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1" kern="0" dirty="0" err="1" smtClean="0"/>
              <a:t>РусКрипто</a:t>
            </a:r>
            <a:endParaRPr lang="ru-RU" sz="2400" i="1" kern="0" dirty="0" smtClean="0"/>
          </a:p>
          <a:p>
            <a:pPr marL="342900" indent="-342900" eaLnBrk="0" hangingPunct="0">
              <a:spcBef>
                <a:spcPct val="20000"/>
              </a:spcBef>
            </a:pPr>
            <a:r>
              <a:rPr lang="ru-RU" sz="2400" kern="0" dirty="0" smtClean="0">
                <a:solidFill>
                  <a:srgbClr val="C00000"/>
                </a:solidFill>
              </a:rPr>
              <a:t>Технические </a:t>
            </a:r>
            <a:r>
              <a:rPr lang="ru-RU" sz="2400" kern="0" dirty="0" smtClean="0">
                <a:solidFill>
                  <a:srgbClr val="C00000"/>
                </a:solidFill>
              </a:rPr>
              <a:t>комитеты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sz="2400" kern="0" dirty="0" smtClean="0">
                <a:solidFill>
                  <a:srgbClr val="C00000"/>
                </a:solidFill>
              </a:rPr>
              <a:t>по стандартизации </a:t>
            </a:r>
            <a:r>
              <a:rPr lang="ru-RU" sz="2400" kern="0" dirty="0" err="1" smtClean="0">
                <a:solidFill>
                  <a:srgbClr val="C00000"/>
                </a:solidFill>
              </a:rPr>
              <a:t>Ростехрегулирования</a:t>
            </a:r>
            <a:endParaRPr lang="ru-RU" sz="2400" kern="0" dirty="0" smtClean="0">
              <a:solidFill>
                <a:srgbClr val="C000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1" kern="0" dirty="0" smtClean="0"/>
              <a:t>ТК 362 «Защита информации»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1" kern="0" dirty="0" smtClean="0"/>
              <a:t>ТК 26 </a:t>
            </a:r>
            <a:r>
              <a:rPr lang="en-US" sz="2400" i="1" kern="0" dirty="0" smtClean="0"/>
              <a:t>«</a:t>
            </a:r>
            <a:r>
              <a:rPr lang="en-US" sz="2400" i="1" kern="0" dirty="0" err="1" smtClean="0"/>
              <a:t>Криптографическая</a:t>
            </a:r>
            <a:r>
              <a:rPr lang="en-US" sz="2400" i="1" kern="0" dirty="0" smtClean="0"/>
              <a:t> </a:t>
            </a:r>
            <a:r>
              <a:rPr lang="en-US" sz="2400" i="1" kern="0" dirty="0" err="1" smtClean="0"/>
              <a:t>защита</a:t>
            </a:r>
            <a:r>
              <a:rPr lang="en-US" sz="2400" i="1" kern="0" dirty="0" smtClean="0"/>
              <a:t> </a:t>
            </a:r>
            <a:r>
              <a:rPr lang="en-US" sz="2400" i="1" kern="0" dirty="0" err="1" smtClean="0"/>
              <a:t>информации</a:t>
            </a:r>
            <a:r>
              <a:rPr lang="en-US" sz="2400" i="1" kern="0" dirty="0" smtClean="0"/>
              <a:t>» </a:t>
            </a:r>
            <a:endParaRPr lang="ru-RU" sz="2400" i="1" kern="0" dirty="0" smtClean="0"/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ru-RU" sz="2400" kern="0" dirty="0" smtClean="0"/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8459788" y="6597650"/>
            <a:ext cx="6842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>
                <a:solidFill>
                  <a:srgbClr val="969696"/>
                </a:solidFill>
                <a:latin typeface="Verdana" pitchFamily="34" charset="0"/>
              </a:rPr>
              <a:t>5 / 23</a:t>
            </a:r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1403350" y="6524625"/>
            <a:ext cx="7740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7950" y="6524625"/>
            <a:ext cx="1150938" cy="276225"/>
            <a:chOff x="113" y="527"/>
            <a:chExt cx="1134" cy="272"/>
          </a:xfrm>
        </p:grpSpPr>
        <p:sp>
          <p:nvSpPr>
            <p:cNvPr id="2098" name="Rectangle 8"/>
            <p:cNvSpPr>
              <a:spLocks noChangeArrowheads="1"/>
            </p:cNvSpPr>
            <p:nvPr/>
          </p:nvSpPr>
          <p:spPr bwMode="auto">
            <a:xfrm>
              <a:off x="113" y="527"/>
              <a:ext cx="1134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1" name="Object 9"/>
            <p:cNvGraphicFramePr>
              <a:graphicFrameLocks noChangeAspect="1"/>
            </p:cNvGraphicFramePr>
            <p:nvPr/>
          </p:nvGraphicFramePr>
          <p:xfrm>
            <a:off x="158" y="573"/>
            <a:ext cx="1043" cy="189"/>
          </p:xfrm>
          <a:graphic>
            <a:graphicData uri="http://schemas.openxmlformats.org/presentationml/2006/ole">
              <p:oleObj spid="_x0000_s49155" name="Image" r:id="rId3" imgW="4546032" imgH="825106" progId="">
                <p:embed/>
              </p:oleObj>
            </a:graphicData>
          </a:graphic>
        </p:graphicFrame>
      </p:grp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459788" y="6524625"/>
            <a:ext cx="0" cy="333375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403350" y="6597650"/>
            <a:ext cx="69850" cy="214313"/>
          </a:xfrm>
          <a:prstGeom prst="rect">
            <a:avLst/>
          </a:prstGeom>
          <a:solidFill>
            <a:srgbClr val="BFD1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88913"/>
            <a:ext cx="323850" cy="73025"/>
          </a:xfrm>
          <a:prstGeom prst="rect">
            <a:avLst/>
          </a:prstGeom>
          <a:solidFill>
            <a:srgbClr val="FF01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3238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7556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3254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7572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25438" y="14843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3270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7588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3254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7572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865188" y="769938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34975" y="1538288"/>
            <a:ext cx="0" cy="968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0" y="7270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0" y="11588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0" y="15906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0" y="20272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0" y="24590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7" name="Oval 29"/>
          <p:cNvSpPr>
            <a:spLocks noChangeArrowheads="1"/>
          </p:cNvSpPr>
          <p:nvPr/>
        </p:nvSpPr>
        <p:spPr bwMode="auto">
          <a:xfrm>
            <a:off x="130810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1309688" y="10525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>
            <a:off x="13112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1309688" y="2349500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 flipV="1">
            <a:off x="14033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-14605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-144463" y="14827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-1428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5" name="Oval 37"/>
          <p:cNvSpPr>
            <a:spLocks noChangeArrowheads="1"/>
          </p:cNvSpPr>
          <p:nvPr/>
        </p:nvSpPr>
        <p:spPr bwMode="auto">
          <a:xfrm>
            <a:off x="-144463" y="23495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0" name="Object 39"/>
          <p:cNvGraphicFramePr>
            <a:graphicFrameLocks noChangeAspect="1"/>
          </p:cNvGraphicFramePr>
          <p:nvPr>
            <p:ph sz="half" idx="4294967295"/>
          </p:nvPr>
        </p:nvGraphicFramePr>
        <p:xfrm>
          <a:off x="8459788" y="6405563"/>
          <a:ext cx="684212" cy="479425"/>
        </p:xfrm>
        <a:graphic>
          <a:graphicData uri="http://schemas.openxmlformats.org/presentationml/2006/ole">
            <p:oleObj spid="_x0000_s49154" name="Bitmap Image" r:id="rId4" imgW="1276190" imgH="609524" progId="PBrush">
              <p:embed/>
            </p:oleObj>
          </a:graphicData>
        </a:graphic>
      </p:graphicFrame>
      <p:sp>
        <p:nvSpPr>
          <p:cNvPr id="51" name="Заголовок 50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429552" cy="1143000"/>
          </a:xfrm>
        </p:spPr>
        <p:txBody>
          <a:bodyPr/>
          <a:lstStyle/>
          <a:p>
            <a:pPr lvl="0"/>
            <a:r>
              <a:rPr lang="ru-RU" sz="3600" dirty="0" smtClean="0">
                <a:solidFill>
                  <a:srgbClr val="002060"/>
                </a:solidFill>
              </a:rPr>
              <a:t>Межкорпоративное взаимодействие в отраслевых сообществах : </a:t>
            </a:r>
            <a:r>
              <a:rPr lang="ru-RU" sz="3600" dirty="0" smtClean="0">
                <a:solidFill>
                  <a:srgbClr val="002060"/>
                </a:solidFill>
              </a:rPr>
              <a:t>цели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457200" y="288911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1643042" y="1898671"/>
            <a:ext cx="704375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Обмен опытом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ru-RU" sz="3200" kern="0" dirty="0" smtClean="0">
                <a:solidFill>
                  <a:srgbClr val="009900"/>
                </a:solidFill>
                <a:latin typeface="+mn-lt"/>
              </a:rPr>
              <a:t>Взаимодействие с госорганами и регуляторами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Разработка нормативно-методических документов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ru-RU" sz="3200" kern="0" dirty="0" smtClean="0">
                <a:solidFill>
                  <a:srgbClr val="7030A0"/>
                </a:solidFill>
                <a:latin typeface="+mn-lt"/>
              </a:rPr>
              <a:t>Распространение лучших практик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ru-RU" sz="3200" kern="0" dirty="0" smtClean="0">
                <a:latin typeface="+mn-lt"/>
              </a:rPr>
              <a:t>Подготовка и подбор кадров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Овал 51"/>
          <p:cNvSpPr/>
          <p:nvPr/>
        </p:nvSpPr>
        <p:spPr>
          <a:xfrm>
            <a:off x="6072198" y="5072074"/>
            <a:ext cx="2143140" cy="1357322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kern="0" dirty="0" smtClean="0">
                <a:solidFill>
                  <a:schemeClr val="tx1"/>
                </a:solidFill>
              </a:rPr>
              <a:t>Сообщество </a:t>
            </a:r>
            <a:r>
              <a:rPr lang="en-US" kern="0" dirty="0" smtClean="0">
                <a:solidFill>
                  <a:schemeClr val="tx1"/>
                </a:solidFill>
              </a:rPr>
              <a:t>ABISS</a:t>
            </a:r>
            <a:endParaRPr lang="ru-RU" kern="0" dirty="0" smtClean="0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7358082" y="2357430"/>
            <a:ext cx="1500198" cy="1143008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Овал 54"/>
          <p:cNvSpPr/>
          <p:nvPr/>
        </p:nvSpPr>
        <p:spPr>
          <a:xfrm>
            <a:off x="5072066" y="2357430"/>
            <a:ext cx="1643074" cy="1143008"/>
          </a:xfrm>
          <a:prstGeom prst="ellipse">
            <a:avLst/>
          </a:prstGeom>
          <a:solidFill>
            <a:srgbClr val="D2EC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8459788" y="6597650"/>
            <a:ext cx="6842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>
                <a:solidFill>
                  <a:srgbClr val="969696"/>
                </a:solidFill>
                <a:latin typeface="Verdana" pitchFamily="34" charset="0"/>
              </a:rPr>
              <a:t>5 / 23</a:t>
            </a:r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1403350" y="6524625"/>
            <a:ext cx="7740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7950" y="6524625"/>
            <a:ext cx="1150938" cy="276225"/>
            <a:chOff x="113" y="527"/>
            <a:chExt cx="1134" cy="272"/>
          </a:xfrm>
        </p:grpSpPr>
        <p:sp>
          <p:nvSpPr>
            <p:cNvPr id="2098" name="Rectangle 8"/>
            <p:cNvSpPr>
              <a:spLocks noChangeArrowheads="1"/>
            </p:cNvSpPr>
            <p:nvPr/>
          </p:nvSpPr>
          <p:spPr bwMode="auto">
            <a:xfrm>
              <a:off x="113" y="527"/>
              <a:ext cx="1134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1" name="Object 9"/>
            <p:cNvGraphicFramePr>
              <a:graphicFrameLocks noChangeAspect="1"/>
            </p:cNvGraphicFramePr>
            <p:nvPr/>
          </p:nvGraphicFramePr>
          <p:xfrm>
            <a:off x="158" y="573"/>
            <a:ext cx="1043" cy="189"/>
          </p:xfrm>
          <a:graphic>
            <a:graphicData uri="http://schemas.openxmlformats.org/presentationml/2006/ole">
              <p:oleObj spid="_x0000_s59395" name="Image" r:id="rId3" imgW="4546032" imgH="825106" progId="">
                <p:embed/>
              </p:oleObj>
            </a:graphicData>
          </a:graphic>
        </p:graphicFrame>
      </p:grp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459788" y="6524625"/>
            <a:ext cx="0" cy="333375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403350" y="6597650"/>
            <a:ext cx="69850" cy="214313"/>
          </a:xfrm>
          <a:prstGeom prst="rect">
            <a:avLst/>
          </a:prstGeom>
          <a:solidFill>
            <a:srgbClr val="BFD1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88913"/>
            <a:ext cx="323850" cy="73025"/>
          </a:xfrm>
          <a:prstGeom prst="rect">
            <a:avLst/>
          </a:prstGeom>
          <a:solidFill>
            <a:srgbClr val="FF01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3238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7556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3254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7572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25438" y="14843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3270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7588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3254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7572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865188" y="769938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34975" y="1538288"/>
            <a:ext cx="0" cy="968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0" y="7270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0" y="11588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0" y="15906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0" y="20272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0" y="24590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7" name="Oval 29"/>
          <p:cNvSpPr>
            <a:spLocks noChangeArrowheads="1"/>
          </p:cNvSpPr>
          <p:nvPr/>
        </p:nvSpPr>
        <p:spPr bwMode="auto">
          <a:xfrm>
            <a:off x="130810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1309688" y="10525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>
            <a:off x="13112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1309688" y="2349500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 flipV="1">
            <a:off x="14033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-14605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-144463" y="14827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-1428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5" name="Oval 37"/>
          <p:cNvSpPr>
            <a:spLocks noChangeArrowheads="1"/>
          </p:cNvSpPr>
          <p:nvPr/>
        </p:nvSpPr>
        <p:spPr bwMode="auto">
          <a:xfrm>
            <a:off x="-144463" y="23495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0" name="Object 39"/>
          <p:cNvGraphicFramePr>
            <a:graphicFrameLocks noChangeAspect="1"/>
          </p:cNvGraphicFramePr>
          <p:nvPr>
            <p:ph sz="half" idx="4294967295"/>
          </p:nvPr>
        </p:nvGraphicFramePr>
        <p:xfrm>
          <a:off x="8459788" y="6405563"/>
          <a:ext cx="684212" cy="479425"/>
        </p:xfrm>
        <a:graphic>
          <a:graphicData uri="http://schemas.openxmlformats.org/presentationml/2006/ole">
            <p:oleObj spid="_x0000_s59394" name="Bitmap Image" r:id="rId4" imgW="1276190" imgH="609524" progId="PBrush">
              <p:embed/>
            </p:oleObj>
          </a:graphicData>
        </a:graphic>
      </p:graphicFrame>
      <p:sp>
        <p:nvSpPr>
          <p:cNvPr id="51" name="Заголовок 50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429552" cy="1368412"/>
          </a:xfrm>
        </p:spPr>
        <p:txBody>
          <a:bodyPr/>
          <a:lstStyle/>
          <a:p>
            <a:pPr lvl="0"/>
            <a:r>
              <a:rPr lang="ru-RU" sz="3600" dirty="0" smtClean="0">
                <a:solidFill>
                  <a:schemeClr val="accent6"/>
                </a:solidFill>
              </a:rPr>
              <a:t>Межкорпоративное взаимодействие в кредитно-финансовой сфере</a:t>
            </a:r>
            <a:endParaRPr lang="ru-RU" sz="3600" dirty="0">
              <a:solidFill>
                <a:schemeClr val="accent6"/>
              </a:solidFill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457200" y="288911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143108" y="3000372"/>
            <a:ext cx="2000264" cy="1214446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kern="0" dirty="0" smtClean="0">
                <a:solidFill>
                  <a:schemeClr val="tx1"/>
                </a:solidFill>
              </a:rPr>
              <a:t>Ассоциация </a:t>
            </a:r>
            <a:r>
              <a:rPr lang="ru-RU" kern="0" dirty="0" smtClean="0">
                <a:solidFill>
                  <a:schemeClr val="tx1"/>
                </a:solidFill>
              </a:rPr>
              <a:t>российских </a:t>
            </a:r>
            <a:r>
              <a:rPr lang="ru-RU" kern="0" dirty="0" smtClean="0">
                <a:solidFill>
                  <a:schemeClr val="tx1"/>
                </a:solidFill>
              </a:rPr>
              <a:t>банков</a:t>
            </a:r>
          </a:p>
          <a:p>
            <a:pPr lvl="0" algn="ctr"/>
            <a:r>
              <a:rPr lang="ru-RU" kern="0" dirty="0" smtClean="0">
                <a:solidFill>
                  <a:schemeClr val="tx1"/>
                </a:solidFill>
              </a:rPr>
              <a:t>Комитет по ИБ</a:t>
            </a:r>
            <a:endParaRPr lang="ru-RU" kern="0" dirty="0" smtClean="0">
              <a:solidFill>
                <a:schemeClr val="tx1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5286380" y="3857628"/>
            <a:ext cx="350046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kern="0" dirty="0" smtClean="0">
                <a:solidFill>
                  <a:schemeClr val="tx1"/>
                </a:solidFill>
              </a:rPr>
              <a:t>ПК 3 ТК 362 «Защита информации в кредитно-финансовой сфере»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143900" y="3786190"/>
            <a:ext cx="85725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572132" y="264318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ЦБ</a:t>
            </a:r>
            <a:endParaRPr lang="ru-RU" sz="2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500958" y="2643182"/>
            <a:ext cx="121444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ФСТЭК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7003542">
            <a:off x="7658857" y="3600238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 rot="3796980">
            <a:off x="6024872" y="3594653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блако 58"/>
          <p:cNvSpPr/>
          <p:nvPr/>
        </p:nvSpPr>
        <p:spPr>
          <a:xfrm>
            <a:off x="1643042" y="4643446"/>
            <a:ext cx="3357586" cy="1785950"/>
          </a:xfrm>
          <a:prstGeom prst="cloud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285984" y="5214950"/>
            <a:ext cx="1857388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Банки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428860" y="1785926"/>
            <a:ext cx="2428892" cy="785818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2500298" y="2000240"/>
            <a:ext cx="224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Органы </a:t>
            </a:r>
            <a:r>
              <a:rPr lang="ru-RU" dirty="0" err="1" smtClean="0"/>
              <a:t>гос</a:t>
            </a:r>
            <a:r>
              <a:rPr lang="ru-RU" dirty="0" smtClean="0"/>
              <a:t>. власти</a:t>
            </a:r>
            <a:endParaRPr lang="ru-RU" dirty="0"/>
          </a:p>
        </p:txBody>
      </p:sp>
      <p:sp>
        <p:nvSpPr>
          <p:cNvPr id="63" name="Двойная стрелка влево/вправо 62"/>
          <p:cNvSpPr/>
          <p:nvPr/>
        </p:nvSpPr>
        <p:spPr>
          <a:xfrm rot="20662689">
            <a:off x="4325903" y="3091553"/>
            <a:ext cx="726195" cy="357190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Двойная стрелка влево/вправо 63"/>
          <p:cNvSpPr/>
          <p:nvPr/>
        </p:nvSpPr>
        <p:spPr>
          <a:xfrm rot="1175247">
            <a:off x="4245919" y="3832717"/>
            <a:ext cx="1153032" cy="357190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Двойная стрелка влево/вправо 64"/>
          <p:cNvSpPr/>
          <p:nvPr/>
        </p:nvSpPr>
        <p:spPr>
          <a:xfrm rot="17986058">
            <a:off x="3329615" y="2612271"/>
            <a:ext cx="443005" cy="357190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Двойная стрелка влево/вправо 65"/>
          <p:cNvSpPr/>
          <p:nvPr/>
        </p:nvSpPr>
        <p:spPr>
          <a:xfrm rot="15404822">
            <a:off x="3115301" y="4255345"/>
            <a:ext cx="443005" cy="357190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8459788" y="6597650"/>
            <a:ext cx="6842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>
                <a:solidFill>
                  <a:srgbClr val="969696"/>
                </a:solidFill>
                <a:latin typeface="Verdana" pitchFamily="34" charset="0"/>
              </a:rPr>
              <a:t>5 / 23</a:t>
            </a:r>
          </a:p>
        </p:txBody>
      </p:sp>
      <p:sp>
        <p:nvSpPr>
          <p:cNvPr id="8198" name="Line 4"/>
          <p:cNvSpPr>
            <a:spLocks noChangeShapeType="1"/>
          </p:cNvSpPr>
          <p:nvPr/>
        </p:nvSpPr>
        <p:spPr bwMode="auto">
          <a:xfrm>
            <a:off x="1403350" y="6524625"/>
            <a:ext cx="7740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201" name="Group 7"/>
          <p:cNvGrpSpPr>
            <a:grpSpLocks/>
          </p:cNvGrpSpPr>
          <p:nvPr/>
        </p:nvGrpSpPr>
        <p:grpSpPr bwMode="auto">
          <a:xfrm>
            <a:off x="107950" y="6524625"/>
            <a:ext cx="1150938" cy="276225"/>
            <a:chOff x="113" y="527"/>
            <a:chExt cx="1134" cy="272"/>
          </a:xfrm>
        </p:grpSpPr>
        <p:sp>
          <p:nvSpPr>
            <p:cNvPr id="8231" name="Rectangle 8"/>
            <p:cNvSpPr>
              <a:spLocks noChangeArrowheads="1"/>
            </p:cNvSpPr>
            <p:nvPr/>
          </p:nvSpPr>
          <p:spPr bwMode="auto">
            <a:xfrm>
              <a:off x="113" y="527"/>
              <a:ext cx="1134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8195" name="Object 3"/>
            <p:cNvGraphicFramePr>
              <a:graphicFrameLocks noChangeAspect="1"/>
            </p:cNvGraphicFramePr>
            <p:nvPr/>
          </p:nvGraphicFramePr>
          <p:xfrm>
            <a:off x="158" y="573"/>
            <a:ext cx="1043" cy="189"/>
          </p:xfrm>
          <a:graphic>
            <a:graphicData uri="http://schemas.openxmlformats.org/presentationml/2006/ole">
              <p:oleObj spid="_x0000_s8195" name="Image" r:id="rId3" imgW="4546032" imgH="825106" progId="">
                <p:embed/>
              </p:oleObj>
            </a:graphicData>
          </a:graphic>
        </p:graphicFrame>
      </p:grp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8459788" y="6524625"/>
            <a:ext cx="0" cy="333375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403350" y="6597650"/>
            <a:ext cx="69850" cy="214313"/>
          </a:xfrm>
          <a:prstGeom prst="rect">
            <a:avLst/>
          </a:prstGeom>
          <a:solidFill>
            <a:srgbClr val="BFD1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188913"/>
            <a:ext cx="323850" cy="73025"/>
          </a:xfrm>
          <a:prstGeom prst="rect">
            <a:avLst/>
          </a:prstGeom>
          <a:solidFill>
            <a:srgbClr val="FF01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238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7556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3254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7572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325438" y="14843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3270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7588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3254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7572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865188" y="769938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434975" y="1538288"/>
            <a:ext cx="0" cy="968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0" y="7270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0" y="11588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0" y="15906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0" y="20272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0" y="24590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130810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1309688" y="10525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13112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1309688" y="2349500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H="1" flipV="1">
            <a:off x="14033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-14605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7" name="Oval 35"/>
          <p:cNvSpPr>
            <a:spLocks noChangeArrowheads="1"/>
          </p:cNvSpPr>
          <p:nvPr/>
        </p:nvSpPr>
        <p:spPr bwMode="auto">
          <a:xfrm>
            <a:off x="-144463" y="14827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8" name="Oval 36"/>
          <p:cNvSpPr>
            <a:spLocks noChangeArrowheads="1"/>
          </p:cNvSpPr>
          <p:nvPr/>
        </p:nvSpPr>
        <p:spPr bwMode="auto">
          <a:xfrm>
            <a:off x="-1428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9" name="Oval 37"/>
          <p:cNvSpPr>
            <a:spLocks noChangeArrowheads="1"/>
          </p:cNvSpPr>
          <p:nvPr/>
        </p:nvSpPr>
        <p:spPr bwMode="auto">
          <a:xfrm>
            <a:off x="-144463" y="23495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Заголовок 40"/>
          <p:cNvSpPr>
            <a:spLocks noGrp="1"/>
          </p:cNvSpPr>
          <p:nvPr>
            <p:ph type="title"/>
          </p:nvPr>
        </p:nvSpPr>
        <p:spPr>
          <a:xfrm>
            <a:off x="785786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Направления и примеры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44" name="Содержимое 43"/>
          <p:cNvSpPr>
            <a:spLocks noGrp="1"/>
          </p:cNvSpPr>
          <p:nvPr>
            <p:ph sz="half" idx="1"/>
          </p:nvPr>
        </p:nvSpPr>
        <p:spPr>
          <a:xfrm>
            <a:off x="1571604" y="1600200"/>
            <a:ext cx="7429552" cy="4757758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1.Распространение лучших практик</a:t>
            </a:r>
          </a:p>
          <a:p>
            <a:pPr>
              <a:buNone/>
            </a:pPr>
            <a:r>
              <a:rPr lang="ru-RU" sz="1800" i="1" dirty="0" smtClean="0"/>
              <a:t> </a:t>
            </a:r>
            <a:r>
              <a:rPr lang="ru-RU" sz="1800" i="1" dirty="0" smtClean="0"/>
              <a:t>- Стандарты </a:t>
            </a:r>
            <a:r>
              <a:rPr lang="ru-RU" sz="1800" i="1" dirty="0" smtClean="0"/>
              <a:t>СТО БР </a:t>
            </a:r>
            <a:r>
              <a:rPr lang="ru-RU" sz="1800" i="1" dirty="0" smtClean="0"/>
              <a:t>ИББС. </a:t>
            </a:r>
          </a:p>
          <a:p>
            <a:pPr>
              <a:buNone/>
            </a:pPr>
            <a:r>
              <a:rPr lang="ru-RU" sz="1800" i="1" dirty="0" smtClean="0"/>
              <a:t>	</a:t>
            </a:r>
            <a:r>
              <a:rPr lang="ru-RU" sz="1800" dirty="0" smtClean="0"/>
              <a:t>ПК3/ТК362</a:t>
            </a:r>
            <a:r>
              <a:rPr lang="ru-RU" sz="1800" dirty="0" smtClean="0"/>
              <a:t>, </a:t>
            </a:r>
            <a:r>
              <a:rPr lang="en-US" sz="1800" dirty="0" smtClean="0"/>
              <a:t>ABISS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2.Взаимодействие по сложным проблемам</a:t>
            </a:r>
          </a:p>
          <a:p>
            <a:pPr>
              <a:buNone/>
            </a:pPr>
            <a:r>
              <a:rPr lang="ru-RU" sz="1800" i="1" dirty="0" smtClean="0"/>
              <a:t>152-ФЗ «О </a:t>
            </a:r>
            <a:r>
              <a:rPr lang="ru-RU" sz="1800" i="1" dirty="0" smtClean="0"/>
              <a:t>персональных данных</a:t>
            </a:r>
            <a:r>
              <a:rPr lang="ru-RU" sz="1800" i="1" dirty="0" smtClean="0"/>
              <a:t>». </a:t>
            </a:r>
            <a:endParaRPr lang="ru-RU" sz="1800" i="1" dirty="0" smtClean="0"/>
          </a:p>
          <a:p>
            <a:pPr>
              <a:buNone/>
            </a:pPr>
            <a:r>
              <a:rPr lang="ru-RU" sz="1800" i="1" dirty="0" smtClean="0"/>
              <a:t>	</a:t>
            </a:r>
            <a:r>
              <a:rPr lang="ru-RU" sz="1800" dirty="0" smtClean="0"/>
              <a:t>Рабочая </a:t>
            </a:r>
            <a:r>
              <a:rPr lang="ru-RU" sz="1800" dirty="0" smtClean="0"/>
              <a:t>группа </a:t>
            </a:r>
            <a:r>
              <a:rPr lang="ru-RU" sz="1800" dirty="0" err="1" smtClean="0"/>
              <a:t>ЦБ+ФСТЭК+ФСБ+Минсвязи+АРБ+банки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Реагирование на инциденты ИБ.</a:t>
            </a:r>
          </a:p>
          <a:p>
            <a:pPr>
              <a:buNone/>
            </a:pPr>
            <a:r>
              <a:rPr lang="ru-RU" sz="1800" dirty="0" smtClean="0"/>
              <a:t>	Структуры </a:t>
            </a:r>
            <a:r>
              <a:rPr lang="ru-RU" sz="1800" dirty="0" smtClean="0"/>
              <a:t>взаимного </a:t>
            </a:r>
            <a:r>
              <a:rPr lang="ru-RU" sz="1800" dirty="0" smtClean="0"/>
              <a:t>оповещения.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3. Обмен опытом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dirty="0" smtClean="0"/>
              <a:t>Семинары, конференции, </a:t>
            </a:r>
            <a:r>
              <a:rPr lang="ru-RU" sz="1800" dirty="0" err="1" smtClean="0"/>
              <a:t>кр</a:t>
            </a:r>
            <a:r>
              <a:rPr lang="ru-RU" sz="1800" dirty="0" smtClean="0"/>
              <a:t>. столы.</a:t>
            </a:r>
          </a:p>
          <a:p>
            <a:pPr lvl="1">
              <a:buNone/>
            </a:pPr>
            <a:r>
              <a:rPr lang="ru-RU" sz="1800" dirty="0" smtClean="0"/>
              <a:t>«Вопросы </a:t>
            </a:r>
            <a:r>
              <a:rPr lang="ru-RU" sz="1800" dirty="0" smtClean="0"/>
              <a:t>обеспечения информационной безопасности</a:t>
            </a:r>
          </a:p>
          <a:p>
            <a:pPr lvl="1">
              <a:buNone/>
            </a:pPr>
            <a:r>
              <a:rPr lang="ru-RU" sz="1800" dirty="0" smtClean="0"/>
              <a:t>организаций БС</a:t>
            </a:r>
            <a:r>
              <a:rPr lang="ru-RU" sz="1800" dirty="0" smtClean="0"/>
              <a:t> РФ</a:t>
            </a:r>
            <a:r>
              <a:rPr lang="ru-RU" sz="1800" b="1" dirty="0" smtClean="0"/>
              <a:t>"</a:t>
            </a:r>
            <a:r>
              <a:rPr lang="ru-RU" sz="1800" dirty="0" smtClean="0"/>
              <a:t>» - </a:t>
            </a:r>
            <a:r>
              <a:rPr lang="ru-RU" sz="1800" dirty="0" smtClean="0"/>
              <a:t>10-14 февраля </a:t>
            </a:r>
            <a:r>
              <a:rPr lang="ru-RU" sz="1800" dirty="0" smtClean="0"/>
              <a:t>2009,</a:t>
            </a:r>
          </a:p>
          <a:p>
            <a:pPr lvl="1">
              <a:buNone/>
            </a:pPr>
            <a:r>
              <a:rPr lang="ru-RU" sz="1800" dirty="0" smtClean="0"/>
              <a:t>«Вопросы практического </a:t>
            </a:r>
            <a:r>
              <a:rPr lang="ru-RU" sz="1800" dirty="0" smtClean="0"/>
              <a:t>применения ЭЦП </a:t>
            </a:r>
            <a:r>
              <a:rPr lang="ru-RU" sz="1800" dirty="0" smtClean="0"/>
              <a:t>и средств </a:t>
            </a:r>
            <a:r>
              <a:rPr lang="ru-RU" sz="1800" dirty="0" smtClean="0"/>
              <a:t>шифрования в банковской </a:t>
            </a:r>
            <a:r>
              <a:rPr lang="ru-RU" sz="1800" dirty="0" smtClean="0"/>
              <a:t>сфере» - 3 июня </a:t>
            </a:r>
            <a:r>
              <a:rPr lang="ru-RU" sz="1800" dirty="0" smtClean="0"/>
              <a:t>2009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  <p:graphicFrame>
        <p:nvGraphicFramePr>
          <p:cNvPr id="2" name="Object 39"/>
          <p:cNvGraphicFramePr>
            <a:graphicFrameLocks noChangeAspect="1"/>
          </p:cNvGraphicFramePr>
          <p:nvPr/>
        </p:nvGraphicFramePr>
        <p:xfrm>
          <a:off x="8459788" y="6405563"/>
          <a:ext cx="684212" cy="479425"/>
        </p:xfrm>
        <a:graphic>
          <a:graphicData uri="http://schemas.openxmlformats.org/presentationml/2006/ole">
            <p:oleObj spid="_x0000_s8196" name="Bitmap Image" r:id="rId4" imgW="1276190" imgH="60952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8459788" y="6597650"/>
            <a:ext cx="6842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>
                <a:solidFill>
                  <a:srgbClr val="969696"/>
                </a:solidFill>
                <a:latin typeface="Verdana" pitchFamily="34" charset="0"/>
              </a:rPr>
              <a:t>5 / 23</a:t>
            </a:r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1403350" y="6524625"/>
            <a:ext cx="7740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7950" y="6524625"/>
            <a:ext cx="1150938" cy="276225"/>
            <a:chOff x="113" y="527"/>
            <a:chExt cx="1134" cy="272"/>
          </a:xfrm>
        </p:grpSpPr>
        <p:sp>
          <p:nvSpPr>
            <p:cNvPr id="2098" name="Rectangle 8"/>
            <p:cNvSpPr>
              <a:spLocks noChangeArrowheads="1"/>
            </p:cNvSpPr>
            <p:nvPr/>
          </p:nvSpPr>
          <p:spPr bwMode="auto">
            <a:xfrm>
              <a:off x="113" y="527"/>
              <a:ext cx="1134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1" name="Object 9"/>
            <p:cNvGraphicFramePr>
              <a:graphicFrameLocks noChangeAspect="1"/>
            </p:cNvGraphicFramePr>
            <p:nvPr/>
          </p:nvGraphicFramePr>
          <p:xfrm>
            <a:off x="158" y="573"/>
            <a:ext cx="1043" cy="189"/>
          </p:xfrm>
          <a:graphic>
            <a:graphicData uri="http://schemas.openxmlformats.org/presentationml/2006/ole">
              <p:oleObj spid="_x0000_s63491" name="Image" r:id="rId3" imgW="4546032" imgH="825106" progId="">
                <p:embed/>
              </p:oleObj>
            </a:graphicData>
          </a:graphic>
        </p:graphicFrame>
      </p:grp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459788" y="6524625"/>
            <a:ext cx="0" cy="333375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403350" y="6597650"/>
            <a:ext cx="69850" cy="214313"/>
          </a:xfrm>
          <a:prstGeom prst="rect">
            <a:avLst/>
          </a:prstGeom>
          <a:solidFill>
            <a:srgbClr val="BFD1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88913"/>
            <a:ext cx="323850" cy="73025"/>
          </a:xfrm>
          <a:prstGeom prst="rect">
            <a:avLst/>
          </a:prstGeom>
          <a:solidFill>
            <a:srgbClr val="FF01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3238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7556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3254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7572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25438" y="14843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3270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7588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3254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7572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865188" y="769938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34975" y="1538288"/>
            <a:ext cx="0" cy="968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0" y="7270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0" y="11588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0" y="15906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0" y="20272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0" y="24590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7" name="Oval 29"/>
          <p:cNvSpPr>
            <a:spLocks noChangeArrowheads="1"/>
          </p:cNvSpPr>
          <p:nvPr/>
        </p:nvSpPr>
        <p:spPr bwMode="auto">
          <a:xfrm>
            <a:off x="130810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1309688" y="10525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>
            <a:off x="13112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1309688" y="2349500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 flipV="1">
            <a:off x="14033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-14605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-144463" y="14827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-1428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5" name="Oval 37"/>
          <p:cNvSpPr>
            <a:spLocks noChangeArrowheads="1"/>
          </p:cNvSpPr>
          <p:nvPr/>
        </p:nvSpPr>
        <p:spPr bwMode="auto">
          <a:xfrm>
            <a:off x="-144463" y="23495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0" name="Object 39"/>
          <p:cNvGraphicFramePr>
            <a:graphicFrameLocks noChangeAspect="1"/>
          </p:cNvGraphicFramePr>
          <p:nvPr>
            <p:ph sz="half" idx="4294967295"/>
          </p:nvPr>
        </p:nvGraphicFramePr>
        <p:xfrm>
          <a:off x="8459788" y="6405563"/>
          <a:ext cx="684212" cy="479425"/>
        </p:xfrm>
        <a:graphic>
          <a:graphicData uri="http://schemas.openxmlformats.org/presentationml/2006/ole">
            <p:oleObj spid="_x0000_s63490" name="Bitmap Image" r:id="rId4" imgW="1276190" imgH="609524" progId="PBrush">
              <p:embed/>
            </p:oleObj>
          </a:graphicData>
        </a:graphic>
      </p:graphicFrame>
      <p:sp>
        <p:nvSpPr>
          <p:cNvPr id="51" name="Заголовок 50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429552" cy="1143000"/>
          </a:xfrm>
        </p:spPr>
        <p:txBody>
          <a:bodyPr/>
          <a:lstStyle/>
          <a:p>
            <a:pPr lvl="0"/>
            <a:r>
              <a:rPr lang="ru-RU" sz="3200" dirty="0" smtClean="0">
                <a:solidFill>
                  <a:srgbClr val="002060"/>
                </a:solidFill>
              </a:rPr>
              <a:t>Межкорпоративное </a:t>
            </a:r>
            <a:r>
              <a:rPr lang="ru-RU" sz="3200" dirty="0" smtClean="0">
                <a:solidFill>
                  <a:srgbClr val="002060"/>
                </a:solidFill>
              </a:rPr>
              <a:t>взаимодействие в отраслевых сообществах </a:t>
            </a:r>
            <a:r>
              <a:rPr lang="ru-RU" sz="3200" dirty="0" smtClean="0">
                <a:solidFill>
                  <a:srgbClr val="002060"/>
                </a:solidFill>
              </a:rPr>
              <a:t>: 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цели достигнуты?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457200" y="288911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1643042" y="1600200"/>
            <a:ext cx="704375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Обмен опытом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ru-RU" sz="3200" kern="0" dirty="0" smtClean="0">
                <a:solidFill>
                  <a:srgbClr val="009900"/>
                </a:solidFill>
                <a:latin typeface="+mn-lt"/>
              </a:rPr>
              <a:t>Взаимодействие с госорганами и регуляторами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Разработка нормативно-методических документов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ru-RU" sz="3200" kern="0" dirty="0" smtClean="0">
                <a:solidFill>
                  <a:srgbClr val="7030A0"/>
                </a:solidFill>
                <a:latin typeface="+mn-lt"/>
              </a:rPr>
              <a:t>Распространение лучших практик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ru-RU" sz="3200" kern="0" dirty="0" smtClean="0">
                <a:latin typeface="+mn-lt"/>
              </a:rPr>
              <a:t>Подготовка и подбор кадров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8459788" y="6597650"/>
            <a:ext cx="6842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>
                <a:solidFill>
                  <a:srgbClr val="969696"/>
                </a:solidFill>
                <a:latin typeface="Verdana" pitchFamily="34" charset="0"/>
              </a:rPr>
              <a:t>5 / 23</a:t>
            </a:r>
          </a:p>
        </p:txBody>
      </p:sp>
      <p:sp>
        <p:nvSpPr>
          <p:cNvPr id="8198" name="Line 4"/>
          <p:cNvSpPr>
            <a:spLocks noChangeShapeType="1"/>
          </p:cNvSpPr>
          <p:nvPr/>
        </p:nvSpPr>
        <p:spPr bwMode="auto">
          <a:xfrm>
            <a:off x="1403350" y="6524625"/>
            <a:ext cx="7740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7950" y="6524625"/>
            <a:ext cx="1150938" cy="276225"/>
            <a:chOff x="113" y="527"/>
            <a:chExt cx="1134" cy="272"/>
          </a:xfrm>
        </p:grpSpPr>
        <p:sp>
          <p:nvSpPr>
            <p:cNvPr id="8231" name="Rectangle 8"/>
            <p:cNvSpPr>
              <a:spLocks noChangeArrowheads="1"/>
            </p:cNvSpPr>
            <p:nvPr/>
          </p:nvSpPr>
          <p:spPr bwMode="auto">
            <a:xfrm>
              <a:off x="113" y="527"/>
              <a:ext cx="1134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8195" name="Object 3"/>
            <p:cNvGraphicFramePr>
              <a:graphicFrameLocks noChangeAspect="1"/>
            </p:cNvGraphicFramePr>
            <p:nvPr/>
          </p:nvGraphicFramePr>
          <p:xfrm>
            <a:off x="158" y="573"/>
            <a:ext cx="1043" cy="189"/>
          </p:xfrm>
          <a:graphic>
            <a:graphicData uri="http://schemas.openxmlformats.org/presentationml/2006/ole">
              <p:oleObj spid="_x0000_s60418" name="Image" r:id="rId3" imgW="4546032" imgH="825106" progId="">
                <p:embed/>
              </p:oleObj>
            </a:graphicData>
          </a:graphic>
        </p:graphicFrame>
      </p:grp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8459788" y="6524625"/>
            <a:ext cx="0" cy="333375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403350" y="6597650"/>
            <a:ext cx="69850" cy="214313"/>
          </a:xfrm>
          <a:prstGeom prst="rect">
            <a:avLst/>
          </a:prstGeom>
          <a:solidFill>
            <a:srgbClr val="BFD1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188913"/>
            <a:ext cx="323850" cy="73025"/>
          </a:xfrm>
          <a:prstGeom prst="rect">
            <a:avLst/>
          </a:prstGeom>
          <a:solidFill>
            <a:srgbClr val="FF01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238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7556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3254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7572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325438" y="14843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3270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7588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3254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7572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865188" y="769938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434975" y="1538288"/>
            <a:ext cx="0" cy="968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0" y="7270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0" y="11588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0" y="15906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0" y="20272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0" y="24590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130810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1309688" y="10525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13112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1309688" y="2349500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H="1" flipV="1">
            <a:off x="14033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-14605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7" name="Oval 35"/>
          <p:cNvSpPr>
            <a:spLocks noChangeArrowheads="1"/>
          </p:cNvSpPr>
          <p:nvPr/>
        </p:nvSpPr>
        <p:spPr bwMode="auto">
          <a:xfrm>
            <a:off x="-144463" y="14827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8" name="Oval 36"/>
          <p:cNvSpPr>
            <a:spLocks noChangeArrowheads="1"/>
          </p:cNvSpPr>
          <p:nvPr/>
        </p:nvSpPr>
        <p:spPr bwMode="auto">
          <a:xfrm>
            <a:off x="-1428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9" name="Oval 37"/>
          <p:cNvSpPr>
            <a:spLocks noChangeArrowheads="1"/>
          </p:cNvSpPr>
          <p:nvPr/>
        </p:nvSpPr>
        <p:spPr bwMode="auto">
          <a:xfrm>
            <a:off x="-144463" y="23495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Заголовок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Нерешенные вопросы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48" name="Содержимое 47"/>
          <p:cNvSpPr>
            <a:spLocks noGrp="1"/>
          </p:cNvSpPr>
          <p:nvPr>
            <p:ph idx="1"/>
          </p:nvPr>
        </p:nvSpPr>
        <p:spPr>
          <a:xfrm>
            <a:off x="1571604" y="1357298"/>
            <a:ext cx="7429552" cy="476886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Слабость, несистематичность горизонтальных связей между отраслевыми сообществами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Недостаточная организованность в решении общих проблем, неиспользование уже найденных форм и решений</a:t>
            </a:r>
          </a:p>
          <a:p>
            <a:pPr>
              <a:buNone/>
            </a:pPr>
            <a:r>
              <a:rPr lang="ru-RU" sz="2400" dirty="0" smtClean="0"/>
              <a:t>Обмен информацией есть, но слишком случайный</a:t>
            </a:r>
            <a:endParaRPr lang="ru-RU" sz="2400" dirty="0"/>
          </a:p>
        </p:txBody>
      </p:sp>
      <p:graphicFrame>
        <p:nvGraphicFramePr>
          <p:cNvPr id="2" name="Object 39"/>
          <p:cNvGraphicFramePr>
            <a:graphicFrameLocks noChangeAspect="1"/>
          </p:cNvGraphicFramePr>
          <p:nvPr/>
        </p:nvGraphicFramePr>
        <p:xfrm>
          <a:off x="8459788" y="6405563"/>
          <a:ext cx="684212" cy="479425"/>
        </p:xfrm>
        <a:graphic>
          <a:graphicData uri="http://schemas.openxmlformats.org/presentationml/2006/ole">
            <p:oleObj spid="_x0000_s60419" name="Bitmap Image" r:id="rId4" imgW="1276190" imgH="609524" progId="PBrush">
              <p:embed/>
            </p:oleObj>
          </a:graphicData>
        </a:graphic>
      </p:graphicFrame>
      <p:sp>
        <p:nvSpPr>
          <p:cNvPr id="49" name="Стрелка вправо 48"/>
          <p:cNvSpPr/>
          <p:nvPr/>
        </p:nvSpPr>
        <p:spPr>
          <a:xfrm rot="5400000">
            <a:off x="4223202" y="2857193"/>
            <a:ext cx="714380" cy="1159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8459788" y="6597650"/>
            <a:ext cx="6842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>
                <a:solidFill>
                  <a:srgbClr val="969696"/>
                </a:solidFill>
                <a:latin typeface="Verdana" pitchFamily="34" charset="0"/>
              </a:rPr>
              <a:t>5 / 23</a:t>
            </a:r>
          </a:p>
        </p:txBody>
      </p:sp>
      <p:sp>
        <p:nvSpPr>
          <p:cNvPr id="8198" name="Line 4"/>
          <p:cNvSpPr>
            <a:spLocks noChangeShapeType="1"/>
          </p:cNvSpPr>
          <p:nvPr/>
        </p:nvSpPr>
        <p:spPr bwMode="auto">
          <a:xfrm>
            <a:off x="1403350" y="6524625"/>
            <a:ext cx="7740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7950" y="6524625"/>
            <a:ext cx="1150938" cy="276225"/>
            <a:chOff x="113" y="527"/>
            <a:chExt cx="1134" cy="272"/>
          </a:xfrm>
        </p:grpSpPr>
        <p:sp>
          <p:nvSpPr>
            <p:cNvPr id="8231" name="Rectangle 8"/>
            <p:cNvSpPr>
              <a:spLocks noChangeArrowheads="1"/>
            </p:cNvSpPr>
            <p:nvPr/>
          </p:nvSpPr>
          <p:spPr bwMode="auto">
            <a:xfrm>
              <a:off x="113" y="527"/>
              <a:ext cx="1134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8195" name="Object 3"/>
            <p:cNvGraphicFramePr>
              <a:graphicFrameLocks noChangeAspect="1"/>
            </p:cNvGraphicFramePr>
            <p:nvPr/>
          </p:nvGraphicFramePr>
          <p:xfrm>
            <a:off x="158" y="573"/>
            <a:ext cx="1043" cy="189"/>
          </p:xfrm>
          <a:graphic>
            <a:graphicData uri="http://schemas.openxmlformats.org/presentationml/2006/ole">
              <p:oleObj spid="_x0000_s62466" name="Image" r:id="rId3" imgW="4546032" imgH="825106" progId="">
                <p:embed/>
              </p:oleObj>
            </a:graphicData>
          </a:graphic>
        </p:graphicFrame>
      </p:grp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8459788" y="6524625"/>
            <a:ext cx="0" cy="333375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403350" y="6597650"/>
            <a:ext cx="69850" cy="214313"/>
          </a:xfrm>
          <a:prstGeom prst="rect">
            <a:avLst/>
          </a:prstGeom>
          <a:solidFill>
            <a:srgbClr val="BFD1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188913"/>
            <a:ext cx="323850" cy="73025"/>
          </a:xfrm>
          <a:prstGeom prst="rect">
            <a:avLst/>
          </a:prstGeom>
          <a:solidFill>
            <a:srgbClr val="FF01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238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7556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3254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7572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325438" y="14843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3270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7588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3254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7572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865188" y="769938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434975" y="1538288"/>
            <a:ext cx="0" cy="968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0" y="7270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0" y="11588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0" y="15906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0" y="20272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0" y="24590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130810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1309688" y="10525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13112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1309688" y="2349500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H="1" flipV="1">
            <a:off x="14033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-14605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7" name="Oval 35"/>
          <p:cNvSpPr>
            <a:spLocks noChangeArrowheads="1"/>
          </p:cNvSpPr>
          <p:nvPr/>
        </p:nvSpPr>
        <p:spPr bwMode="auto">
          <a:xfrm>
            <a:off x="-144463" y="14827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8" name="Oval 36"/>
          <p:cNvSpPr>
            <a:spLocks noChangeArrowheads="1"/>
          </p:cNvSpPr>
          <p:nvPr/>
        </p:nvSpPr>
        <p:spPr bwMode="auto">
          <a:xfrm>
            <a:off x="-1428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9" name="Oval 37"/>
          <p:cNvSpPr>
            <a:spLocks noChangeArrowheads="1"/>
          </p:cNvSpPr>
          <p:nvPr/>
        </p:nvSpPr>
        <p:spPr bwMode="auto">
          <a:xfrm>
            <a:off x="-144463" y="23495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Заголовок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RFC</a:t>
            </a:r>
            <a:r>
              <a:rPr lang="ru-RU" dirty="0" smtClean="0">
                <a:solidFill>
                  <a:schemeClr val="accent6"/>
                </a:solidFill>
              </a:rPr>
              <a:t>, т.е.предложение к обсуждению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42" name="Содержимое 41"/>
          <p:cNvSpPr>
            <a:spLocks noGrp="1"/>
          </p:cNvSpPr>
          <p:nvPr>
            <p:ph idx="1"/>
          </p:nvPr>
        </p:nvSpPr>
        <p:spPr>
          <a:xfrm>
            <a:off x="1500166" y="1600200"/>
            <a:ext cx="742955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Нужна какая-то форма систематического взаимодействия, для начала – взаимного информирования о том, что происходит в сообществах. Возможно, взаимное участие в мероприятиях в качестве наблюдателей. </a:t>
            </a:r>
          </a:p>
          <a:p>
            <a:pPr>
              <a:buNone/>
            </a:pPr>
            <a:r>
              <a:rPr lang="ru-RU" dirty="0" smtClean="0"/>
              <a:t>«Клуб </a:t>
            </a:r>
            <a:r>
              <a:rPr lang="ru-RU" dirty="0" smtClean="0"/>
              <a:t>ассоциаций ИБ</a:t>
            </a:r>
            <a:r>
              <a:rPr lang="ru-RU" dirty="0" smtClean="0"/>
              <a:t>»?</a:t>
            </a:r>
            <a:endParaRPr lang="ru-RU" dirty="0"/>
          </a:p>
        </p:txBody>
      </p:sp>
      <p:graphicFrame>
        <p:nvGraphicFramePr>
          <p:cNvPr id="2" name="Object 39"/>
          <p:cNvGraphicFramePr>
            <a:graphicFrameLocks noChangeAspect="1"/>
          </p:cNvGraphicFramePr>
          <p:nvPr/>
        </p:nvGraphicFramePr>
        <p:xfrm>
          <a:off x="8459788" y="6405563"/>
          <a:ext cx="684212" cy="479425"/>
        </p:xfrm>
        <a:graphic>
          <a:graphicData uri="http://schemas.openxmlformats.org/presentationml/2006/ole">
            <p:oleObj spid="_x0000_s62467" name="Bitmap Image" r:id="rId4" imgW="1276190" imgH="60952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8459788" y="6597650"/>
            <a:ext cx="6842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>
                <a:solidFill>
                  <a:srgbClr val="969696"/>
                </a:solidFill>
                <a:latin typeface="Verdana" pitchFamily="34" charset="0"/>
              </a:rPr>
              <a:t>5 / 23</a:t>
            </a:r>
          </a:p>
        </p:txBody>
      </p:sp>
      <p:sp>
        <p:nvSpPr>
          <p:cNvPr id="20487" name="Line 4"/>
          <p:cNvSpPr>
            <a:spLocks noChangeShapeType="1"/>
          </p:cNvSpPr>
          <p:nvPr/>
        </p:nvSpPr>
        <p:spPr bwMode="auto">
          <a:xfrm>
            <a:off x="1403350" y="6524625"/>
            <a:ext cx="7740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0" y="0"/>
            <a:ext cx="1403350" cy="6858000"/>
          </a:xfrm>
          <a:prstGeom prst="rect">
            <a:avLst/>
          </a:prstGeom>
          <a:solidFill>
            <a:srgbClr val="0074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490" name="Group 7"/>
          <p:cNvGrpSpPr>
            <a:grpSpLocks/>
          </p:cNvGrpSpPr>
          <p:nvPr/>
        </p:nvGrpSpPr>
        <p:grpSpPr bwMode="auto">
          <a:xfrm>
            <a:off x="107950" y="6524625"/>
            <a:ext cx="1150938" cy="276225"/>
            <a:chOff x="113" y="527"/>
            <a:chExt cx="1134" cy="272"/>
          </a:xfrm>
        </p:grpSpPr>
        <p:sp>
          <p:nvSpPr>
            <p:cNvPr id="20524" name="Rectangle 8"/>
            <p:cNvSpPr>
              <a:spLocks noChangeArrowheads="1"/>
            </p:cNvSpPr>
            <p:nvPr/>
          </p:nvSpPr>
          <p:spPr bwMode="auto">
            <a:xfrm>
              <a:off x="113" y="527"/>
              <a:ext cx="1134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484" name="Object 9"/>
            <p:cNvGraphicFramePr>
              <a:graphicFrameLocks noChangeAspect="1"/>
            </p:cNvGraphicFramePr>
            <p:nvPr/>
          </p:nvGraphicFramePr>
          <p:xfrm>
            <a:off x="158" y="573"/>
            <a:ext cx="1043" cy="189"/>
          </p:xfrm>
          <a:graphic>
            <a:graphicData uri="http://schemas.openxmlformats.org/presentationml/2006/ole">
              <p:oleObj spid="_x0000_s20484" name="Image" r:id="rId3" imgW="4546032" imgH="825106" progId="">
                <p:embed/>
              </p:oleObj>
            </a:graphicData>
          </a:graphic>
        </p:graphicFrame>
      </p:grpSp>
      <p:sp>
        <p:nvSpPr>
          <p:cNvPr id="20491" name="Line 10"/>
          <p:cNvSpPr>
            <a:spLocks noChangeShapeType="1"/>
          </p:cNvSpPr>
          <p:nvPr/>
        </p:nvSpPr>
        <p:spPr bwMode="auto">
          <a:xfrm>
            <a:off x="8459788" y="6524625"/>
            <a:ext cx="0" cy="333375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1403350" y="6597650"/>
            <a:ext cx="69850" cy="214313"/>
          </a:xfrm>
          <a:prstGeom prst="rect">
            <a:avLst/>
          </a:prstGeom>
          <a:solidFill>
            <a:srgbClr val="BFD1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0" y="188913"/>
            <a:ext cx="323850" cy="73025"/>
          </a:xfrm>
          <a:prstGeom prst="rect">
            <a:avLst/>
          </a:prstGeom>
          <a:solidFill>
            <a:srgbClr val="FF01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4" name="Oval 13"/>
          <p:cNvSpPr>
            <a:spLocks noChangeArrowheads="1"/>
          </p:cNvSpPr>
          <p:nvPr/>
        </p:nvSpPr>
        <p:spPr bwMode="auto">
          <a:xfrm>
            <a:off x="3238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5" name="Oval 14"/>
          <p:cNvSpPr>
            <a:spLocks noChangeArrowheads="1"/>
          </p:cNvSpPr>
          <p:nvPr/>
        </p:nvSpPr>
        <p:spPr bwMode="auto">
          <a:xfrm>
            <a:off x="755650" y="6191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6" name="Oval 15"/>
          <p:cNvSpPr>
            <a:spLocks noChangeArrowheads="1"/>
          </p:cNvSpPr>
          <p:nvPr/>
        </p:nvSpPr>
        <p:spPr bwMode="auto">
          <a:xfrm>
            <a:off x="3254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7" name="Oval 16"/>
          <p:cNvSpPr>
            <a:spLocks noChangeArrowheads="1"/>
          </p:cNvSpPr>
          <p:nvPr/>
        </p:nvSpPr>
        <p:spPr bwMode="auto">
          <a:xfrm>
            <a:off x="757238" y="1050925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8" name="Oval 17"/>
          <p:cNvSpPr>
            <a:spLocks noChangeArrowheads="1"/>
          </p:cNvSpPr>
          <p:nvPr/>
        </p:nvSpPr>
        <p:spPr bwMode="auto">
          <a:xfrm>
            <a:off x="325438" y="14843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9" name="Oval 18"/>
          <p:cNvSpPr>
            <a:spLocks noChangeArrowheads="1"/>
          </p:cNvSpPr>
          <p:nvPr/>
        </p:nvSpPr>
        <p:spPr bwMode="auto">
          <a:xfrm>
            <a:off x="3270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0" name="Oval 19"/>
          <p:cNvSpPr>
            <a:spLocks noChangeArrowheads="1"/>
          </p:cNvSpPr>
          <p:nvPr/>
        </p:nvSpPr>
        <p:spPr bwMode="auto">
          <a:xfrm>
            <a:off x="758825" y="19161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1" name="Oval 20"/>
          <p:cNvSpPr>
            <a:spLocks noChangeArrowheads="1"/>
          </p:cNvSpPr>
          <p:nvPr/>
        </p:nvSpPr>
        <p:spPr bwMode="auto">
          <a:xfrm>
            <a:off x="3254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2" name="Oval 21"/>
          <p:cNvSpPr>
            <a:spLocks noChangeArrowheads="1"/>
          </p:cNvSpPr>
          <p:nvPr/>
        </p:nvSpPr>
        <p:spPr bwMode="auto">
          <a:xfrm>
            <a:off x="757238" y="23479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>
            <a:off x="865188" y="769938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>
            <a:off x="434975" y="1538288"/>
            <a:ext cx="0" cy="968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5" name="Line 24"/>
          <p:cNvSpPr>
            <a:spLocks noChangeShapeType="1"/>
          </p:cNvSpPr>
          <p:nvPr/>
        </p:nvSpPr>
        <p:spPr bwMode="auto">
          <a:xfrm>
            <a:off x="0" y="7270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6" name="Line 25"/>
          <p:cNvSpPr>
            <a:spLocks noChangeShapeType="1"/>
          </p:cNvSpPr>
          <p:nvPr/>
        </p:nvSpPr>
        <p:spPr bwMode="auto">
          <a:xfrm>
            <a:off x="0" y="11588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7" name="Line 26"/>
          <p:cNvSpPr>
            <a:spLocks noChangeShapeType="1"/>
          </p:cNvSpPr>
          <p:nvPr/>
        </p:nvSpPr>
        <p:spPr bwMode="auto">
          <a:xfrm>
            <a:off x="0" y="1590675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8" name="Line 27"/>
          <p:cNvSpPr>
            <a:spLocks noChangeShapeType="1"/>
          </p:cNvSpPr>
          <p:nvPr/>
        </p:nvSpPr>
        <p:spPr bwMode="auto">
          <a:xfrm>
            <a:off x="0" y="20272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9" name="Line 28"/>
          <p:cNvSpPr>
            <a:spLocks noChangeShapeType="1"/>
          </p:cNvSpPr>
          <p:nvPr/>
        </p:nvSpPr>
        <p:spPr bwMode="auto">
          <a:xfrm>
            <a:off x="0" y="2459038"/>
            <a:ext cx="1403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0" name="Oval 29"/>
          <p:cNvSpPr>
            <a:spLocks noChangeArrowheads="1"/>
          </p:cNvSpPr>
          <p:nvPr/>
        </p:nvSpPr>
        <p:spPr bwMode="auto">
          <a:xfrm>
            <a:off x="130810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1" name="Oval 30"/>
          <p:cNvSpPr>
            <a:spLocks noChangeArrowheads="1"/>
          </p:cNvSpPr>
          <p:nvPr/>
        </p:nvSpPr>
        <p:spPr bwMode="auto">
          <a:xfrm>
            <a:off x="1309688" y="1052513"/>
            <a:ext cx="217487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2" name="Oval 31"/>
          <p:cNvSpPr>
            <a:spLocks noChangeArrowheads="1"/>
          </p:cNvSpPr>
          <p:nvPr/>
        </p:nvSpPr>
        <p:spPr bwMode="auto">
          <a:xfrm>
            <a:off x="13112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3" name="Oval 32"/>
          <p:cNvSpPr>
            <a:spLocks noChangeArrowheads="1"/>
          </p:cNvSpPr>
          <p:nvPr/>
        </p:nvSpPr>
        <p:spPr bwMode="auto">
          <a:xfrm>
            <a:off x="1309688" y="2349500"/>
            <a:ext cx="217487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4" name="Line 33"/>
          <p:cNvSpPr>
            <a:spLocks noChangeShapeType="1"/>
          </p:cNvSpPr>
          <p:nvPr/>
        </p:nvSpPr>
        <p:spPr bwMode="auto">
          <a:xfrm flipH="1" flipV="1">
            <a:off x="14033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5" name="Oval 34"/>
          <p:cNvSpPr>
            <a:spLocks noChangeArrowheads="1"/>
          </p:cNvSpPr>
          <p:nvPr/>
        </p:nvSpPr>
        <p:spPr bwMode="auto">
          <a:xfrm>
            <a:off x="-146050" y="620713"/>
            <a:ext cx="217488" cy="21748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6" name="Oval 35"/>
          <p:cNvSpPr>
            <a:spLocks noChangeArrowheads="1"/>
          </p:cNvSpPr>
          <p:nvPr/>
        </p:nvSpPr>
        <p:spPr bwMode="auto">
          <a:xfrm>
            <a:off x="-144463" y="1482725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7" name="Oval 36"/>
          <p:cNvSpPr>
            <a:spLocks noChangeArrowheads="1"/>
          </p:cNvSpPr>
          <p:nvPr/>
        </p:nvSpPr>
        <p:spPr bwMode="auto">
          <a:xfrm>
            <a:off x="-142875" y="19177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8" name="Oval 37"/>
          <p:cNvSpPr>
            <a:spLocks noChangeArrowheads="1"/>
          </p:cNvSpPr>
          <p:nvPr/>
        </p:nvSpPr>
        <p:spPr bwMode="auto">
          <a:xfrm>
            <a:off x="-144463" y="2349500"/>
            <a:ext cx="217488" cy="21748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9" name="Rectangle 41"/>
          <p:cNvSpPr>
            <a:spLocks noGrp="1" noChangeArrowheads="1"/>
          </p:cNvSpPr>
          <p:nvPr>
            <p:ph type="title"/>
          </p:nvPr>
        </p:nvSpPr>
        <p:spPr>
          <a:xfrm>
            <a:off x="1095375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rgbClr val="333399"/>
                </a:solidFill>
              </a:rPr>
              <a:t>Спасибо за </a:t>
            </a:r>
            <a:r>
              <a:rPr lang="ru-RU" sz="4800" b="1" dirty="0" smtClean="0">
                <a:solidFill>
                  <a:schemeClr val="accent2"/>
                </a:solidFill>
              </a:rPr>
              <a:t>внимание!</a:t>
            </a:r>
          </a:p>
        </p:txBody>
      </p:sp>
      <p:sp>
        <p:nvSpPr>
          <p:cNvPr id="20520" name="Rectangle 48"/>
          <p:cNvSpPr>
            <a:spLocks noChangeArrowheads="1"/>
          </p:cNvSpPr>
          <p:nvPr/>
        </p:nvSpPr>
        <p:spPr bwMode="auto">
          <a:xfrm>
            <a:off x="1476375" y="4325938"/>
            <a:ext cx="74882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Адрес: Россия, Москва, ул.Серпуховской Вал,19-8</a:t>
            </a:r>
          </a:p>
          <a:p>
            <a:r>
              <a:rPr lang="ru-RU" dirty="0">
                <a:solidFill>
                  <a:schemeClr val="accent2"/>
                </a:solidFill>
              </a:rPr>
              <a:t>Телефон</a:t>
            </a:r>
            <a:r>
              <a:rPr lang="en-US" dirty="0">
                <a:solidFill>
                  <a:schemeClr val="accent2"/>
                </a:solidFill>
              </a:rPr>
              <a:t>:+7 (095) </a:t>
            </a:r>
            <a:r>
              <a:rPr lang="ru-RU" smtClean="0">
                <a:solidFill>
                  <a:schemeClr val="accent2"/>
                </a:solidFill>
              </a:rPr>
              <a:t>92</a:t>
            </a:r>
            <a:r>
              <a:rPr lang="ru-RU" smtClean="0">
                <a:solidFill>
                  <a:schemeClr val="accent2"/>
                </a:solidFill>
              </a:rPr>
              <a:t>1-44-82</a:t>
            </a:r>
            <a:endParaRPr lang="ru-RU">
              <a:solidFill>
                <a:schemeClr val="accent2"/>
              </a:solidFill>
            </a:endParaRPr>
          </a:p>
          <a:p>
            <a:r>
              <a:rPr lang="ru-RU" dirty="0">
                <a:solidFill>
                  <a:schemeClr val="accent2"/>
                </a:solidFill>
              </a:rPr>
              <a:t>Сайт</a:t>
            </a:r>
            <a:r>
              <a:rPr lang="en-US" dirty="0">
                <a:solidFill>
                  <a:schemeClr val="accent2"/>
                </a:solidFill>
              </a:rPr>
              <a:t>: www.andek.ru</a:t>
            </a:r>
            <a:r>
              <a:rPr lang="ru-RU" dirty="0">
                <a:solidFill>
                  <a:schemeClr val="accent2"/>
                </a:solidFill>
              </a:rPr>
              <a:t>, </a:t>
            </a:r>
          </a:p>
          <a:p>
            <a:r>
              <a:rPr lang="en-US" dirty="0">
                <a:solidFill>
                  <a:schemeClr val="accent2"/>
                </a:solidFill>
              </a:rPr>
              <a:t>E-mail: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a.veligura@andek.ru</a:t>
            </a:r>
            <a:endParaRPr lang="ru-RU" dirty="0">
              <a:solidFill>
                <a:schemeClr val="accent2"/>
              </a:solidFill>
            </a:endParaRPr>
          </a:p>
        </p:txBody>
      </p:sp>
      <p:grpSp>
        <p:nvGrpSpPr>
          <p:cNvPr id="20521" name="Group 49"/>
          <p:cNvGrpSpPr>
            <a:grpSpLocks/>
          </p:cNvGrpSpPr>
          <p:nvPr/>
        </p:nvGrpSpPr>
        <p:grpSpPr bwMode="auto">
          <a:xfrm>
            <a:off x="1403350" y="1989138"/>
            <a:ext cx="2808288" cy="779462"/>
            <a:chOff x="113" y="527"/>
            <a:chExt cx="1134" cy="272"/>
          </a:xfrm>
        </p:grpSpPr>
        <p:sp>
          <p:nvSpPr>
            <p:cNvPr id="20523" name="Rectangle 50"/>
            <p:cNvSpPr>
              <a:spLocks noChangeArrowheads="1"/>
            </p:cNvSpPr>
            <p:nvPr/>
          </p:nvSpPr>
          <p:spPr bwMode="auto">
            <a:xfrm>
              <a:off x="113" y="527"/>
              <a:ext cx="1134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483" name="Object 51"/>
            <p:cNvGraphicFramePr>
              <a:graphicFrameLocks noChangeAspect="1"/>
            </p:cNvGraphicFramePr>
            <p:nvPr/>
          </p:nvGraphicFramePr>
          <p:xfrm>
            <a:off x="158" y="573"/>
            <a:ext cx="1043" cy="189"/>
          </p:xfrm>
          <a:graphic>
            <a:graphicData uri="http://schemas.openxmlformats.org/presentationml/2006/ole">
              <p:oleObj spid="_x0000_s20483" name="Image" r:id="rId4" imgW="4546032" imgH="825106" progId="">
                <p:embed/>
              </p:oleObj>
            </a:graphicData>
          </a:graphic>
        </p:graphicFrame>
      </p:grpSp>
      <p:sp>
        <p:nvSpPr>
          <p:cNvPr id="20522" name="Text Box 52"/>
          <p:cNvSpPr txBox="1">
            <a:spLocks noChangeArrowheads="1"/>
          </p:cNvSpPr>
          <p:nvPr/>
        </p:nvSpPr>
        <p:spPr bwMode="auto">
          <a:xfrm>
            <a:off x="4240213" y="2060575"/>
            <a:ext cx="46688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solidFill>
                  <a:schemeClr val="accent2"/>
                </a:solidFill>
              </a:rPr>
              <a:t>Велигура</a:t>
            </a:r>
            <a:r>
              <a:rPr lang="ru-RU" sz="2000" dirty="0">
                <a:solidFill>
                  <a:schemeClr val="accent2"/>
                </a:solidFill>
              </a:rPr>
              <a:t> Александр Николаевич</a:t>
            </a:r>
          </a:p>
          <a:p>
            <a:pPr algn="ctr"/>
            <a:r>
              <a:rPr lang="ru-RU" sz="2000" dirty="0">
                <a:solidFill>
                  <a:schemeClr val="accent2"/>
                </a:solidFill>
              </a:rPr>
              <a:t>Заместитель генерального директора</a:t>
            </a:r>
            <a:endParaRPr lang="ru-RU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b="1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Председатель комитета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по информационной безопасности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Ассоциации российских банков</a:t>
            </a:r>
            <a:r>
              <a:rPr lang="ru-RU" b="1" dirty="0"/>
              <a:t> </a:t>
            </a:r>
          </a:p>
        </p:txBody>
      </p:sp>
      <p:graphicFrame>
        <p:nvGraphicFramePr>
          <p:cNvPr id="20482" name="Object 53"/>
          <p:cNvGraphicFramePr>
            <a:graphicFrameLocks noChangeAspect="1"/>
          </p:cNvGraphicFramePr>
          <p:nvPr>
            <p:ph idx="1"/>
          </p:nvPr>
        </p:nvGraphicFramePr>
        <p:xfrm>
          <a:off x="1476375" y="2997200"/>
          <a:ext cx="1276350" cy="792163"/>
        </p:xfrm>
        <a:graphic>
          <a:graphicData uri="http://schemas.openxmlformats.org/presentationml/2006/ole">
            <p:oleObj spid="_x0000_s20482" name="Bitmap Image" r:id="rId5" imgW="1276190" imgH="609524" progId="PBrush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291</Words>
  <Application>Microsoft Office PowerPoint</Application>
  <PresentationFormat>Экран (4:3)</PresentationFormat>
  <Paragraphs>84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Оформление по умолчанию</vt:lpstr>
      <vt:lpstr>Image</vt:lpstr>
      <vt:lpstr>Bitmap Image</vt:lpstr>
      <vt:lpstr>О роли отраслевых сообществ по информационной безопасности: пример кредитно-финансовой сферы</vt:lpstr>
      <vt:lpstr>Межкорпоративное взаимодействие – примеры отраслевых сообществ:  ассоциации, комитеты и т.п. </vt:lpstr>
      <vt:lpstr>Межкорпоративное взаимодействие в отраслевых сообществах : цели</vt:lpstr>
      <vt:lpstr>Межкорпоративное взаимодействие в кредитно-финансовой сфере</vt:lpstr>
      <vt:lpstr>Направления и примеры</vt:lpstr>
      <vt:lpstr>Межкорпоративное взаимодействие в отраслевых сообществах :  цели достигнуты? </vt:lpstr>
      <vt:lpstr>Нерешенные вопросы</vt:lpstr>
      <vt:lpstr>RFC, т.е.предложение к обсуждению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ОБЕСПЕЧЕНИЯ ИНФОРМАЦИОННОЙ БЕЗОПАСНОСТИ ОРГАНИЗАЦИЙ БАНКОВСКОЙ СИСТЕМЫ РОССИЙСКОЙ ФЕДЕРАЦИИ ВВЕДЕНИЕ ОБЩИЕ ВОПРОСЫ СТАНДАРТИЗАЦИИ</dc:title>
  <dc:creator>1</dc:creator>
  <cp:lastModifiedBy>1</cp:lastModifiedBy>
  <cp:revision>103</cp:revision>
  <dcterms:created xsi:type="dcterms:W3CDTF">2007-01-23T22:47:07Z</dcterms:created>
  <dcterms:modified xsi:type="dcterms:W3CDTF">2009-05-27T20:50:26Z</dcterms:modified>
</cp:coreProperties>
</file>